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handoutMasterIdLst>
    <p:handoutMasterId r:id="rId26"/>
  </p:handoutMasterIdLst>
  <p:sldIdLst>
    <p:sldId id="277" r:id="rId2"/>
    <p:sldId id="331" r:id="rId3"/>
    <p:sldId id="324" r:id="rId4"/>
    <p:sldId id="329" r:id="rId5"/>
    <p:sldId id="281" r:id="rId6"/>
    <p:sldId id="283" r:id="rId7"/>
    <p:sldId id="282" r:id="rId8"/>
    <p:sldId id="313" r:id="rId9"/>
    <p:sldId id="335" r:id="rId10"/>
    <p:sldId id="263" r:id="rId11"/>
    <p:sldId id="265" r:id="rId12"/>
    <p:sldId id="332" r:id="rId13"/>
    <p:sldId id="269" r:id="rId14"/>
    <p:sldId id="275" r:id="rId15"/>
    <p:sldId id="316" r:id="rId16"/>
    <p:sldId id="284" r:id="rId17"/>
    <p:sldId id="268" r:id="rId18"/>
    <p:sldId id="264" r:id="rId19"/>
    <p:sldId id="321" r:id="rId20"/>
    <p:sldId id="266" r:id="rId21"/>
    <p:sldId id="333" r:id="rId22"/>
    <p:sldId id="334" r:id="rId23"/>
    <p:sldId id="29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9433C"/>
    <a:srgbClr val="007696"/>
    <a:srgbClr val="00CC00"/>
    <a:srgbClr val="008E40"/>
    <a:srgbClr val="008643"/>
    <a:srgbClr val="EE820C"/>
    <a:srgbClr val="EA1A7D"/>
    <a:srgbClr val="FFCC66"/>
    <a:srgbClr val="F49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6" autoAdjust="0"/>
    <p:restoredTop sz="91383" autoAdjust="0"/>
  </p:normalViewPr>
  <p:slideViewPr>
    <p:cSldViewPr>
      <p:cViewPr>
        <p:scale>
          <a:sx n="90" d="100"/>
          <a:sy n="90" d="100"/>
        </p:scale>
        <p:origin x="-90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53BF9-2C43-4B8B-9BF6-71ADC161B312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6F61-740B-4F61-94E7-DFDC2EF37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56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91847-68F6-4EAA-8B76-5D489A0F8A6C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2F153-9036-432F-A84E-9949FFB34B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1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2F153-9036-432F-A84E-9949FFB34BE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evermind.ru/wp-content/uploads/2015/06/%D0%BF%D1%80%D0%BE%D0%B4%D0%BB%D0%B5%D0%BD%D0%B8%D0%B5-%D0%B6%D0%B8%D0%B7%D0%BD%D0%B8.gi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://s.picsfab.com/static/contents/images/6/a/b/67ba7bfd820ee816b68f10da81b48.jpg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1.emf"/><Relationship Id="rId4" Type="http://schemas.openxmlformats.org/officeDocument/2006/relationships/image" Target="../media/image4.jpeg"/><Relationship Id="rId9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sia.ru/images/target/photo/51390040/Aluminum_Powder.jpg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jpeg"/><Relationship Id="rId11" Type="http://schemas.openxmlformats.org/officeDocument/2006/relationships/image" Target="../media/image1.emf"/><Relationship Id="rId5" Type="http://schemas.openxmlformats.org/officeDocument/2006/relationships/image" Target="../media/image16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0.jpeg"/><Relationship Id="rId7" Type="http://schemas.openxmlformats.org/officeDocument/2006/relationships/hyperlink" Target="http://www.asia.ru/images/target/photo/51390040/Aluminum_Powder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7158" y="285728"/>
            <a:ext cx="8786842" cy="10001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ИНСТИТУТ ФИЗИКО-ОРГАНИЧЕСКОЙ ХИМИИ НАЦИОНАЛЬНОЙ АКАДЕМИИ НАУК  БЕЛАРУСИ</a:t>
            </a:r>
            <a:endParaRPr kumimoji="0" lang="ru-RU" sz="2400" b="1" i="0" u="none" strike="noStrike" kern="1200" cap="none" spc="0" normalizeH="0" baseline="0" noProof="0" dirty="0">
              <a:ln w="10541" cmpd="sng">
                <a:noFill/>
                <a:prstDash val="solid"/>
              </a:ln>
              <a:solidFill>
                <a:schemeClr val="accent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340768"/>
            <a:ext cx="89644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БИОЛОГИЧЕСКИ АКТИВНЫЕ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ДОБАВКИ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И СПОРТИВНОЕ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ПИТАНИЕ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НИКА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 descr="C:\Users\Елена\Desktop\2019-САЙТ_КАТАЛОГ НАН БЕЛАРУСИ_БАДЫ НИКА\КАТАЛОГ_ 2019_НИКА\п 140.JPG"/>
          <p:cNvPicPr/>
          <p:nvPr/>
        </p:nvPicPr>
        <p:blipFill>
          <a:blip r:embed="rId3" cstate="print">
            <a:lum bright="20000" contrast="40000"/>
          </a:blip>
          <a:srcRect t="27579" b="14737"/>
          <a:stretch>
            <a:fillRect/>
          </a:stretch>
        </p:blipFill>
        <p:spPr bwMode="auto">
          <a:xfrm>
            <a:off x="971600" y="2996952"/>
            <a:ext cx="727280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455774"/>
              </p:ext>
            </p:extLst>
          </p:nvPr>
        </p:nvGraphicFramePr>
        <p:xfrm>
          <a:off x="105345" y="62970"/>
          <a:ext cx="503626" cy="44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4" imgW="788400" imgH="695520" progId="">
                  <p:embed/>
                </p:oleObj>
              </mc:Choice>
              <mc:Fallback>
                <p:oleObj r:id="rId4" imgW="788400" imgH="695520" progId="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45" y="62970"/>
                        <a:ext cx="503626" cy="445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620688"/>
            <a:ext cx="7835311" cy="76517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spc="50" dirty="0" smtClean="0">
                <a:ln w="11430"/>
                <a:solidFill>
                  <a:srgbClr val="00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НИКА - КАРНИТИН</a:t>
            </a:r>
            <a:endParaRPr lang="ru-RU" sz="5400" spc="50" dirty="0">
              <a:ln w="11430"/>
              <a:solidFill>
                <a:srgbClr val="00CC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857375"/>
            <a:ext cx="5835242" cy="3786188"/>
          </a:xfrm>
        </p:spPr>
        <p:txBody>
          <a:bodyPr>
            <a:noAutofit/>
          </a:bodyPr>
          <a:lstStyle/>
          <a:p>
            <a:pPr marL="361950" indent="-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Восстанавливает после физических нагрузок</a:t>
            </a:r>
          </a:p>
          <a:p>
            <a:pPr marL="361950" indent="-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Укрепляет иммунитет</a:t>
            </a:r>
          </a:p>
          <a:p>
            <a:pPr marL="361950" indent="-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Способствует  сжиганию жира и стабилизации оптимального веса</a:t>
            </a:r>
          </a:p>
          <a:p>
            <a:pPr marL="90488" indent="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Выводит токсины</a:t>
            </a:r>
          </a:p>
          <a:p>
            <a:pPr marL="90488" indent="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Антиоксидант</a:t>
            </a:r>
          </a:p>
          <a:p>
            <a:pPr marL="361950" indent="-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Благотворно воздействует на работу </a:t>
            </a:r>
            <a:r>
              <a:rPr lang="ru-RU" sz="1800" b="1" dirty="0" err="1" smtClean="0">
                <a:latin typeface="Bookman Old Style" pitchFamily="18" charset="0"/>
              </a:rPr>
              <a:t>сердечно-сосудистой</a:t>
            </a:r>
            <a:r>
              <a:rPr lang="ru-RU" sz="1800" b="1" dirty="0" smtClean="0">
                <a:latin typeface="Bookman Old Style" pitchFamily="18" charset="0"/>
              </a:rPr>
              <a:t> системы</a:t>
            </a:r>
          </a:p>
          <a:p>
            <a:pPr marL="90488" indent="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Стимулирует работу мозга </a:t>
            </a:r>
          </a:p>
          <a:p>
            <a:pPr marL="90488" indent="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Препятствует развитию атеросклероза</a:t>
            </a:r>
          </a:p>
          <a:p>
            <a:pPr marL="361950" indent="-2714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01000"/>
            </a:pPr>
            <a:r>
              <a:rPr lang="ru-RU" sz="1800" b="1" dirty="0" smtClean="0">
                <a:latin typeface="Bookman Old Style" pitchFamily="18" charset="0"/>
              </a:rPr>
              <a:t>Стимулирует регенерацию тканей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9214" y="6016932"/>
            <a:ext cx="48157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СЖИГАТЕЛЬ ЖИРОВ</a:t>
            </a:r>
            <a:endParaRPr lang="ru-RU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Picture 4" descr="D:\НИКА-БАДЫ\Фото\фото Гера -2020\DSC0350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84168" y="1772816"/>
            <a:ext cx="2545890" cy="45365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r:id="rId5" imgW="788400" imgH="695520" progId="">
                  <p:embed/>
                </p:oleObj>
              </mc:Choice>
              <mc:Fallback>
                <p:oleObj r:id="rId5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07504" y="2987982"/>
            <a:ext cx="5429250" cy="3286125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50000"/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Регулирует тонус сосудов артериального русла.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Снижает уровень холестерина.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Способствует повышению иммунитета.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Снижает риск </a:t>
            </a:r>
            <a:r>
              <a:rPr lang="ru-RU" sz="2400" b="1" dirty="0" err="1" smtClean="0">
                <a:solidFill>
                  <a:schemeClr val="tx1"/>
                </a:solidFill>
                <a:latin typeface="Bookman Old Style" pitchFamily="18" charset="0"/>
              </a:rPr>
              <a:t>онкозаболеваний</a:t>
            </a:r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0638" y="675449"/>
            <a:ext cx="8572500" cy="928687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7150" h="38100" prst="artDeco"/>
            </a:sp3d>
          </a:bodyPr>
          <a:lstStyle/>
          <a:p>
            <a:pPr>
              <a:spcBef>
                <a:spcPts val="0"/>
              </a:spcBef>
            </a:pPr>
            <a:r>
              <a:rPr lang="ru-RU" sz="5400" dirty="0" smtClean="0">
                <a:solidFill>
                  <a:srgbClr val="EA1A7D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НИКА – КАРДИОТОН</a:t>
            </a:r>
            <a:endParaRPr lang="ru-RU" sz="2400" dirty="0">
              <a:solidFill>
                <a:srgbClr val="EA1A7D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 descr="http://im1-tub-by.yandex.net/i?id=fea6c631f7634e4a86d01f54a9deba49-06-1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0902" y="4869160"/>
            <a:ext cx="2107421" cy="140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1772816"/>
            <a:ext cx="488306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Источник </a:t>
            </a:r>
            <a:r>
              <a:rPr lang="en-US" sz="28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L-</a:t>
            </a:r>
            <a:r>
              <a:rPr lang="ru-RU" sz="28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аргинина,</a:t>
            </a:r>
          </a:p>
          <a:p>
            <a:pPr algn="ctr"/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селенометионина</a:t>
            </a:r>
            <a:endParaRPr lang="ru-RU" sz="2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2" descr="D:\НИКА-БАДЫ\Фото\фото Гера -2020\DSC0351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92280" y="2060848"/>
            <a:ext cx="1750858" cy="30569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r:id="rId6" imgW="788400" imgH="695520" progId="">
                  <p:embed/>
                </p:oleObj>
              </mc:Choice>
              <mc:Fallback>
                <p:oleObj r:id="rId6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635665"/>
            <a:ext cx="8183563" cy="1050925"/>
          </a:xfrm>
        </p:spPr>
        <p:txBody>
          <a:bodyPr>
            <a:normAutofit/>
          </a:bodyPr>
          <a:lstStyle/>
          <a:p>
            <a:r>
              <a:rPr lang="ru-RU" sz="6000" dirty="0" smtClean="0">
                <a:ln w="63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696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НИКА-ПРОДЕРМО</a:t>
            </a:r>
            <a:endParaRPr lang="ru-RU" sz="6000" dirty="0">
              <a:ln w="6350">
                <a:solidFill>
                  <a:schemeClr val="accent6">
                    <a:lumMod val="50000"/>
                  </a:schemeClr>
                </a:solidFill>
              </a:ln>
              <a:solidFill>
                <a:srgbClr val="007696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2714625"/>
            <a:ext cx="6588224" cy="2874963"/>
          </a:xfrm>
        </p:spPr>
        <p:txBody>
          <a:bodyPr>
            <a:noAutofit/>
          </a:bodyPr>
          <a:lstStyle/>
          <a:p>
            <a:pPr lvl="0"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Улучшает состояние кожи, придает упругость, эластичность, снижает пигментацию.</a:t>
            </a:r>
          </a:p>
          <a:p>
            <a:pPr lvl="0"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Стимулирует  иммунитет.</a:t>
            </a:r>
          </a:p>
          <a:p>
            <a:pPr lvl="0"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Способствует укреплению стенок кровеносных сосудов.</a:t>
            </a:r>
          </a:p>
          <a:p>
            <a:pPr lvl="0"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Проявляет антиоксидантные свойства.</a:t>
            </a:r>
          </a:p>
          <a:p>
            <a:pPr lvl="0"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Предотвращает деминерализацию костных тканей.</a:t>
            </a:r>
          </a:p>
          <a:p>
            <a:pPr lvl="0"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Оказывает </a:t>
            </a:r>
            <a:r>
              <a:rPr lang="ru-RU" sz="1600" b="1" dirty="0" err="1" smtClean="0">
                <a:solidFill>
                  <a:schemeClr val="tx1"/>
                </a:solidFill>
                <a:latin typeface="Bookman Old Style" pitchFamily="18" charset="0"/>
              </a:rPr>
              <a:t>энергизирующее</a:t>
            </a: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 действие.</a:t>
            </a:r>
          </a:p>
          <a:p>
            <a:pPr lvl="0"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Улучшает процесс запоминания.</a:t>
            </a:r>
          </a:p>
          <a:p>
            <a:pPr>
              <a:buBlip>
                <a:blip r:embed="rId3"/>
              </a:buBlip>
            </a:pPr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Выпускается в виде капсул (№30, 60, 120) </a:t>
            </a:r>
            <a:endParaRPr lang="ru-RU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714488"/>
            <a:ext cx="54726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solidFill>
                  <a:srgbClr val="007696"/>
                </a:solidFill>
                <a:latin typeface="Bookman Old Style" pitchFamily="18" charset="0"/>
              </a:rPr>
              <a:t>Источник </a:t>
            </a:r>
            <a:r>
              <a:rPr lang="ru-RU" sz="2400" b="1" dirty="0" err="1" smtClean="0">
                <a:solidFill>
                  <a:srgbClr val="007696"/>
                </a:solidFill>
                <a:latin typeface="Bookman Old Style" pitchFamily="18" charset="0"/>
              </a:rPr>
              <a:t>меди-диглицината</a:t>
            </a:r>
            <a:r>
              <a:rPr lang="ru-RU" sz="2400" b="1" dirty="0" smtClean="0">
                <a:solidFill>
                  <a:srgbClr val="007696"/>
                </a:solidFill>
                <a:latin typeface="Bookman Old Style" pitchFamily="18" charset="0"/>
              </a:rPr>
              <a:t>, </a:t>
            </a:r>
            <a:endParaRPr lang="ru-RU" sz="2400" dirty="0" smtClean="0">
              <a:solidFill>
                <a:srgbClr val="007696"/>
              </a:solidFill>
              <a:latin typeface="Bookman Old Style" pitchFamily="18" charset="0"/>
            </a:endParaRPr>
          </a:p>
          <a:p>
            <a:r>
              <a:rPr lang="ru-RU" sz="2400" b="1" dirty="0" smtClean="0">
                <a:solidFill>
                  <a:srgbClr val="007696"/>
                </a:solidFill>
                <a:latin typeface="Bookman Old Style" pitchFamily="18" charset="0"/>
              </a:rPr>
              <a:t>экстракта гуараны</a:t>
            </a:r>
            <a:endParaRPr lang="ru-RU" sz="2400" dirty="0" smtClean="0">
              <a:solidFill>
                <a:srgbClr val="007696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C:\Users\Елена\Desktop\БАД окт2019\2019-10-17 бад\бад 018.JPG"/>
          <p:cNvPicPr/>
          <p:nvPr/>
        </p:nvPicPr>
        <p:blipFill>
          <a:blip r:embed="rId4" cstate="print">
            <a:lum bright="20000" contrast="40000"/>
          </a:blip>
          <a:srcRect l="32120" t="2532" r="36393" b="23418"/>
          <a:stretch>
            <a:fillRect/>
          </a:stretch>
        </p:blipFill>
        <p:spPr bwMode="auto">
          <a:xfrm>
            <a:off x="6660232" y="1916832"/>
            <a:ext cx="2278890" cy="401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r:id="rId5" imgW="788400" imgH="695520" progId="">
                  <p:embed/>
                </p:oleObj>
              </mc:Choice>
              <mc:Fallback>
                <p:oleObj r:id="rId5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17764" y="2060848"/>
            <a:ext cx="6414475" cy="2376264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100000"/>
              <a:buBlip>
                <a:blip r:embed="rId4"/>
              </a:buBlip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Улучшает </a:t>
            </a: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память, стимулирует мыслительные процессы</a:t>
            </a:r>
          </a:p>
          <a:p>
            <a:pPr>
              <a:buClr>
                <a:schemeClr val="bg2">
                  <a:lumMod val="25000"/>
                </a:schemeClr>
              </a:buClr>
              <a:buSzPct val="100000"/>
              <a:buBlip>
                <a:blip r:embed="rId4"/>
              </a:buBlip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Снимает хроническую усталость, головокружение и приступы мигрени</a:t>
            </a:r>
          </a:p>
          <a:p>
            <a:pPr>
              <a:buClr>
                <a:schemeClr val="bg2">
                  <a:lumMod val="25000"/>
                </a:schemeClr>
              </a:buClr>
              <a:buSzPct val="100000"/>
              <a:buBlip>
                <a:blip r:embed="rId4"/>
              </a:buBlip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Смягчает стресс</a:t>
            </a:r>
          </a:p>
          <a:p>
            <a:pPr>
              <a:buClr>
                <a:schemeClr val="bg2">
                  <a:lumMod val="25000"/>
                </a:schemeClr>
              </a:buClr>
              <a:buSzPct val="100000"/>
              <a:buBlip>
                <a:blip r:embed="rId4"/>
              </a:buBlip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Улучшает настроение</a:t>
            </a:r>
          </a:p>
          <a:p>
            <a:pPr marL="45720" indent="0">
              <a:buClr>
                <a:schemeClr val="bg2">
                  <a:lumMod val="25000"/>
                </a:schemeClr>
              </a:buClr>
              <a:buSzPct val="100000"/>
              <a:buNone/>
            </a:pPr>
            <a:endParaRPr lang="ru-RU" b="1" dirty="0" smtClean="0">
              <a:solidFill>
                <a:srgbClr val="003760"/>
              </a:solidFill>
            </a:endParaRPr>
          </a:p>
          <a:p>
            <a:pPr>
              <a:buClr>
                <a:srgbClr val="C00000"/>
              </a:buClr>
            </a:pPr>
            <a:endParaRPr lang="ru-RU" b="1" dirty="0" smtClean="0">
              <a:solidFill>
                <a:srgbClr val="003760"/>
              </a:solidFill>
            </a:endParaRPr>
          </a:p>
          <a:p>
            <a:pPr>
              <a:buNone/>
            </a:pPr>
            <a:endParaRPr lang="ru-RU" b="1" dirty="0">
              <a:solidFill>
                <a:srgbClr val="0037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692696"/>
            <a:ext cx="8183563" cy="1050925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НИКА-ЦЕРЕБРОСТИМ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5098" y="1412776"/>
            <a:ext cx="62151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Bookman Old Style" pitchFamily="18" charset="0"/>
              </a:rPr>
              <a:t>Стимуляция работы мозга</a:t>
            </a:r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834" y="443711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Источник таурина и гуараны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476123"/>
            <a:ext cx="8545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 indent="374650" algn="just"/>
            <a:r>
              <a:rPr lang="ru-RU" sz="1400" b="1" dirty="0" err="1" smtClean="0">
                <a:latin typeface="Bookman Old Style" pitchFamily="18" charset="0"/>
              </a:rPr>
              <a:t>Энергизирующее</a:t>
            </a:r>
            <a:r>
              <a:rPr lang="ru-RU" sz="1400" b="1" dirty="0" smtClean="0">
                <a:latin typeface="Bookman Old Style" pitchFamily="18" charset="0"/>
              </a:rPr>
              <a:t> действие таурина дополнено экстрактом гуараны. Оба компонента потенцируют действие друг друга. Добавку следует принимать не позднее 17 часов вечера, противопоказана при бессоннице, сердечной аритмии, головной боли и учащенном пульсе.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35813" t="34694" r="38819" b="30612"/>
          <a:stretch>
            <a:fillRect/>
          </a:stretch>
        </p:blipFill>
        <p:spPr bwMode="auto">
          <a:xfrm>
            <a:off x="7020272" y="2204864"/>
            <a:ext cx="1776972" cy="3240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r:id="rId6" imgW="788400" imgH="695520" progId="">
                  <p:embed/>
                </p:oleObj>
              </mc:Choice>
              <mc:Fallback>
                <p:oleObj r:id="rId6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63688" y="620688"/>
            <a:ext cx="5328592" cy="808259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НИКА-МСМ</a:t>
            </a:r>
            <a:endParaRPr lang="ru-RU" sz="4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4337" y="5733256"/>
            <a:ext cx="678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Содержит органическую форму серы</a:t>
            </a:r>
            <a:endParaRPr lang="ru-RU" sz="2400" b="1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2143116"/>
            <a:ext cx="657228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1" dirty="0" smtClean="0">
                <a:latin typeface="Bookman Old Style" pitchFamily="18" charset="0"/>
              </a:rPr>
              <a:t>Входит </a:t>
            </a:r>
            <a:r>
              <a:rPr lang="ru-RU" sz="1600" b="1" dirty="0" smtClean="0">
                <a:latin typeface="Bookman Old Style" pitchFamily="18" charset="0"/>
              </a:rPr>
              <a:t>в состав </a:t>
            </a:r>
            <a:r>
              <a:rPr lang="ru-RU" sz="1600" b="1" dirty="0" err="1" smtClean="0">
                <a:latin typeface="Bookman Old Style" pitchFamily="18" charset="0"/>
              </a:rPr>
              <a:t>гликозоаминогликанов</a:t>
            </a:r>
            <a:r>
              <a:rPr lang="ru-RU" sz="1600" b="1" dirty="0" smtClean="0">
                <a:latin typeface="Bookman Old Style" pitchFamily="18" charset="0"/>
              </a:rPr>
              <a:t> - структурных компонентов хрящевой ткани и непосредственно участвует в её формировании.</a:t>
            </a:r>
          </a:p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1" dirty="0" smtClean="0">
                <a:latin typeface="Bookman Old Style" pitchFamily="18" charset="0"/>
              </a:rPr>
              <a:t>Укрепляет </a:t>
            </a:r>
            <a:r>
              <a:rPr lang="ru-RU" sz="1600" b="1" dirty="0" smtClean="0">
                <a:latin typeface="Bookman Old Style" pitchFamily="18" charset="0"/>
              </a:rPr>
              <a:t>суставы и связки, способствует укреплению мышц, заживлению ран за счет участия в формировании соединительной ткани, биосинтезе коллагена.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>
                <a:latin typeface="Bookman Old Style" pitchFamily="18" charset="0"/>
              </a:rPr>
              <a:t>Препятствует </a:t>
            </a:r>
            <a:r>
              <a:rPr lang="ru-RU" sz="1600" b="1" dirty="0" smtClean="0">
                <a:latin typeface="Bookman Old Style" pitchFamily="18" charset="0"/>
              </a:rPr>
              <a:t>воспалительным заболеваниям суставов, эффективно предотвращает и облегчает воспалительный синдром при артрите, миозите, растяжении связок, тендовагините, бурсите.</a:t>
            </a:r>
            <a:endParaRPr lang="ru-RU" sz="1600" b="1" dirty="0">
              <a:latin typeface="Bookman Old Style" pitchFamily="18" charset="0"/>
            </a:endParaRPr>
          </a:p>
        </p:txBody>
      </p:sp>
      <p:pic>
        <p:nvPicPr>
          <p:cNvPr id="9" name="Рисунок 8" descr="C:\Users\Елена\Desktop\БАД окт2019\2019-10-17 бад\бад 019.JPG"/>
          <p:cNvPicPr/>
          <p:nvPr/>
        </p:nvPicPr>
        <p:blipFill>
          <a:blip r:embed="rId3" cstate="print">
            <a:lum bright="10000" contrast="30000"/>
          </a:blip>
          <a:srcRect l="34019" t="10759" r="35601" b="16878"/>
          <a:stretch>
            <a:fillRect/>
          </a:stretch>
        </p:blipFill>
        <p:spPr bwMode="auto">
          <a:xfrm>
            <a:off x="395536" y="1997551"/>
            <a:ext cx="18288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79915" y="1412776"/>
            <a:ext cx="4065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Bookman Old Style" pitchFamily="18" charset="0"/>
              </a:rPr>
              <a:t>Защита суставов</a:t>
            </a:r>
            <a:endParaRPr lang="ru-RU" sz="3200" b="1" dirty="0">
              <a:latin typeface="Bookman Old Style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r:id="rId4" imgW="788400" imgH="695520" progId="">
                  <p:embed/>
                </p:oleObj>
              </mc:Choice>
              <mc:Fallback>
                <p:oleObj r:id="rId4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1" y="1340768"/>
            <a:ext cx="8712968" cy="5256584"/>
          </a:xfrm>
        </p:spPr>
        <p:txBody>
          <a:bodyPr>
            <a:normAutofit/>
          </a:bodyPr>
          <a:lstStyle/>
          <a:p>
            <a:pPr lvl="0" algn="just" fontAlgn="base">
              <a:spcBef>
                <a:spcPts val="1200"/>
              </a:spcBef>
            </a:pPr>
            <a:r>
              <a:rPr lang="ru-RU" sz="1800" b="1" dirty="0" smtClean="0">
                <a:latin typeface="Bookman Old Style" pitchFamily="18" charset="0"/>
              </a:rPr>
              <a:t>Продление жизни.</a:t>
            </a:r>
            <a:r>
              <a:rPr lang="ru-RU" sz="1800" dirty="0" smtClean="0">
                <a:latin typeface="Bookman Old Style" pitchFamily="18" charset="0"/>
              </a:rPr>
              <a:t>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Эксперимент проводился в 1973 году на грызунах (мыши), группа с ДМАЭ показала клинически значимые результаты - продолжительность жизни увеличилась на 30-50%.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hlinkClick r:id="rId3"/>
              </a:rPr>
              <a:t> 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lvl="0" algn="just" fontAlgn="base">
              <a:spcBef>
                <a:spcPts val="1200"/>
              </a:spcBef>
            </a:pPr>
            <a:r>
              <a:rPr lang="ru-RU" sz="1800" b="1" dirty="0" smtClean="0">
                <a:latin typeface="Bookman Old Style" pitchFamily="18" charset="0"/>
              </a:rPr>
              <a:t>Улучшает мозговую деятельность, </a:t>
            </a:r>
            <a:r>
              <a:rPr lang="ru-RU" sz="1800" b="1" dirty="0" err="1" smtClean="0">
                <a:latin typeface="Bookman Old Style" pitchFamily="18" charset="0"/>
              </a:rPr>
              <a:t>обучаемость</a:t>
            </a:r>
            <a:r>
              <a:rPr lang="ru-RU" sz="1800" b="1" dirty="0" smtClean="0">
                <a:latin typeface="Bookman Old Style" pitchFamily="18" charset="0"/>
              </a:rPr>
              <a:t>, память.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DMAE улучшает и синхронизирует, в значительной степени, передачу сигналов между полушариями мозга по результатам ЭЭГ (клинические исследования 1986-го года). </a:t>
            </a:r>
          </a:p>
          <a:p>
            <a:pPr lvl="0" algn="just" fontAlgn="base">
              <a:spcBef>
                <a:spcPts val="0"/>
              </a:spcBef>
            </a:pPr>
            <a:r>
              <a:rPr lang="ru-RU" sz="1800" b="1" dirty="0" smtClean="0">
                <a:latin typeface="Bookman Old Style" pitchFamily="18" charset="0"/>
              </a:rPr>
              <a:t>Снижение усталости, депрессии. </a:t>
            </a:r>
          </a:p>
          <a:p>
            <a:pPr lvl="0" algn="just" fontAlgn="base">
              <a:spcBef>
                <a:spcPts val="0"/>
              </a:spcBef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2 подобных сравнительных клинических </a:t>
            </a:r>
          </a:p>
          <a:p>
            <a:pPr lvl="0" algn="just" fontAlgn="base">
              <a:spcBef>
                <a:spcPts val="0"/>
              </a:spcBef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исследования на людях, в одном 52 человека</a:t>
            </a:r>
          </a:p>
          <a:p>
            <a:pPr lvl="0" algn="just" fontAlgn="base">
              <a:spcBef>
                <a:spcPts val="0"/>
              </a:spcBef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в другом 100, обе группы поправили свое </a:t>
            </a:r>
          </a:p>
          <a:p>
            <a:pPr lvl="0" algn="just" fontAlgn="base">
              <a:spcBef>
                <a:spcPts val="0"/>
              </a:spcBef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самочувствие. </a:t>
            </a:r>
          </a:p>
          <a:p>
            <a:pPr lvl="0" algn="just" fontAlgn="base">
              <a:spcBef>
                <a:spcPts val="1200"/>
              </a:spcBef>
            </a:pPr>
            <a:r>
              <a:rPr lang="ru-RU" sz="1800" b="1" dirty="0" err="1" smtClean="0">
                <a:latin typeface="Bookman Old Style" pitchFamily="18" charset="0"/>
              </a:rPr>
              <a:t>Антиоксидантный</a:t>
            </a:r>
            <a:r>
              <a:rPr lang="ru-RU" sz="1800" b="1" dirty="0" smtClean="0">
                <a:latin typeface="Bookman Old Style" pitchFamily="18" charset="0"/>
              </a:rPr>
              <a:t> эффект.</a:t>
            </a:r>
            <a:endParaRPr lang="ru-RU" sz="1800" dirty="0" smtClean="0">
              <a:latin typeface="Bookman Old Style" pitchFamily="18" charset="0"/>
            </a:endParaRPr>
          </a:p>
          <a:p>
            <a:pPr lvl="0" algn="just" fontAlgn="base">
              <a:spcBef>
                <a:spcPts val="1200"/>
              </a:spcBef>
            </a:pPr>
            <a:r>
              <a:rPr lang="ru-RU" sz="1800" b="1" dirty="0" smtClean="0">
                <a:latin typeface="Bookman Old Style" pitchFamily="18" charset="0"/>
              </a:rPr>
              <a:t>Усиливает концентрацию внимания </a:t>
            </a:r>
            <a:endParaRPr lang="ru-RU" sz="1800" b="1" dirty="0" smtClean="0">
              <a:latin typeface="Bookman Old Style" pitchFamily="18" charset="0"/>
            </a:endParaRPr>
          </a:p>
          <a:p>
            <a:pPr lvl="0" algn="just" fontAlgn="base">
              <a:spcBef>
                <a:spcPts val="1200"/>
              </a:spcBef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счет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повышения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уровня дофамина.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523220"/>
            <a:ext cx="5616624" cy="85152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00CC00"/>
                </a:solidFill>
                <a:latin typeface="Bookman Old Style" pitchFamily="18" charset="0"/>
              </a:rPr>
              <a:t>НИКА ДМАЭ</a:t>
            </a:r>
            <a:endParaRPr lang="ru-RU" sz="4800" dirty="0">
              <a:solidFill>
                <a:srgbClr val="00CC00"/>
              </a:solidFill>
              <a:latin typeface="Bookman Old Style" pitchFamily="18" charset="0"/>
            </a:endParaRPr>
          </a:p>
        </p:txBody>
      </p:sp>
      <p:pic>
        <p:nvPicPr>
          <p:cNvPr id="3075" name="Picture 3" descr="C:\Users\Елена\Desktop\Новая папка\пр 105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16997" t="36650" r="10425" b="29346"/>
          <a:stretch>
            <a:fillRect/>
          </a:stretch>
        </p:blipFill>
        <p:spPr bwMode="auto">
          <a:xfrm rot="5400000">
            <a:off x="5629808" y="4315409"/>
            <a:ext cx="3284984" cy="122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r:id="rId5" imgW="788400" imgH="695520" progId="">
                  <p:embed/>
                </p:oleObj>
              </mc:Choice>
              <mc:Fallback>
                <p:oleObj r:id="rId5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51520" y="1628800"/>
            <a:ext cx="4929188" cy="4929188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6000"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Приводит к увеличению концентрации </a:t>
            </a:r>
            <a:r>
              <a:rPr lang="ru-RU" sz="1800" dirty="0" err="1" smtClean="0">
                <a:solidFill>
                  <a:schemeClr val="tx1"/>
                </a:solidFill>
                <a:latin typeface="Bookman Old Style" pitchFamily="18" charset="0"/>
              </a:rPr>
              <a:t>карнозина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 в мышцах, который препятствует </a:t>
            </a:r>
            <a:r>
              <a:rPr lang="ru-RU" sz="1800" dirty="0" err="1" smtClean="0">
                <a:solidFill>
                  <a:schemeClr val="tx1"/>
                </a:solidFill>
                <a:latin typeface="Bookman Old Style" pitchFamily="18" charset="0"/>
              </a:rPr>
              <a:t>закислению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 среды во время интенсивных тренировок.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6000"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Отодвигает момент наступления нейромышечного утомления.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6000"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Ускоряет восстановление после травм.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6000"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Устраняет боль в мышцах после тренировки.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6000"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</a:rPr>
              <a:t>Способствует увеличению интенсивности тренировок и росту мускулатуры.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5229200"/>
            <a:ext cx="34227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Показан спортсменам, </a:t>
            </a: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сталкивающимся с анаэробными нагрузками</a:t>
            </a:r>
            <a:r>
              <a:rPr lang="ru-RU" sz="2000" dirty="0" smtClean="0">
                <a:latin typeface="Bookman Old Style" pitchFamily="18" charset="0"/>
              </a:rPr>
              <a:t>.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6" name="Picture 4" descr="D:\НИКА-БАДЫ\Фото\фото Гера -2020\DSC0351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184" y="1619624"/>
            <a:ext cx="1944216" cy="3394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9552" y="523220"/>
            <a:ext cx="7776864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rgbClr val="FF0000"/>
                </a:solidFill>
                <a:latin typeface="Bookman Old Style" pitchFamily="18" charset="0"/>
              </a:rPr>
              <a:t>НИКА БЕТА-АЛАНИН</a:t>
            </a:r>
            <a:endParaRPr lang="ru-RU" sz="4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r:id="rId4" imgW="788400" imgH="695520" progId="">
                  <p:embed/>
                </p:oleObj>
              </mc:Choice>
              <mc:Fallback>
                <p:oleObj r:id="rId4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83742" y="2564904"/>
            <a:ext cx="6504482" cy="3302669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</a:pPr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</a:rPr>
              <a:t>Улучшает и восстанавливает  работу мышц, нервной системы, смягчает стрессовое напряжение.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</a:pPr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</a:rPr>
              <a:t>Оказывает  энергизирующее действие.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</a:pPr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</a:rPr>
              <a:t>Обладает </a:t>
            </a:r>
            <a:r>
              <a:rPr lang="ru-RU" sz="1800" b="1" dirty="0" err="1" smtClean="0">
                <a:solidFill>
                  <a:schemeClr val="tx1"/>
                </a:solidFill>
                <a:latin typeface="Bookman Old Style" pitchFamily="18" charset="0"/>
              </a:rPr>
              <a:t>антиоксидантным</a:t>
            </a:r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</a:rPr>
              <a:t> действием.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</a:pPr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</a:rPr>
              <a:t>Нормализирует функции клеточных мембран.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</a:pPr>
            <a:r>
              <a:rPr lang="ru-RU" sz="1800" b="1" dirty="0" smtClean="0">
                <a:ln w="12700">
                  <a:noFill/>
                </a:ln>
                <a:solidFill>
                  <a:schemeClr val="tx1"/>
                </a:solidFill>
                <a:latin typeface="Bookman Old Style" pitchFamily="18" charset="0"/>
              </a:rPr>
              <a:t>Способствует улучшению обменных процессов.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1367215"/>
            <a:ext cx="4887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0">
                  <a:noFill/>
                  <a:prstDash val="solid"/>
                </a:ln>
                <a:latin typeface="Bookman Old Style" pitchFamily="18" charset="0"/>
              </a:rPr>
              <a:t>Источник </a:t>
            </a:r>
            <a:r>
              <a:rPr lang="ru-RU" sz="3600" b="1" dirty="0" err="1" smtClean="0">
                <a:ln w="19050">
                  <a:noFill/>
                  <a:prstDash val="solid"/>
                </a:ln>
                <a:latin typeface="Bookman Old Style" pitchFamily="18" charset="0"/>
              </a:rPr>
              <a:t>таурина</a:t>
            </a:r>
            <a:endParaRPr lang="ru-RU" sz="3600" b="1" dirty="0">
              <a:ln w="19050">
                <a:noFill/>
                <a:prstDash val="solid"/>
              </a:ln>
              <a:latin typeface="Bookman Old Style" pitchFamily="18" charset="0"/>
            </a:endParaRPr>
          </a:p>
        </p:txBody>
      </p:sp>
      <p:pic>
        <p:nvPicPr>
          <p:cNvPr id="10" name="Picture 3" descr="D:\НИКА-БАДЫ\Фото\фото Гера -2020\DSC035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76256" y="2564904"/>
            <a:ext cx="1924258" cy="331236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r:id="rId4" imgW="788400" imgH="695520" progId="">
                  <p:embed/>
                </p:oleObj>
              </mc:Choice>
              <mc:Fallback>
                <p:oleObj r:id="rId4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523220"/>
            <a:ext cx="7776864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rgbClr val="0070C0"/>
                </a:solidFill>
                <a:latin typeface="Bookman Old Style" pitchFamily="18" charset="0"/>
              </a:rPr>
              <a:t>НИКА ТАУРАТОН</a:t>
            </a:r>
            <a:endParaRPr lang="ru-RU" sz="48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67544" y="2071518"/>
            <a:ext cx="4924624" cy="33038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Blip>
                <a:blip r:embed="rId4"/>
              </a:buBlip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Увеличивает работоспособность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Blip>
                <a:blip r:embed="rId4"/>
              </a:buBlip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Повышает иммунитет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Blip>
                <a:blip r:embed="rId4"/>
              </a:buBlip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Антиоксидант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Blip>
                <a:blip r:embed="rId4"/>
              </a:buBlip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Предотвращает преждевременное старение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Blip>
                <a:blip r:embed="rId4"/>
              </a:buBlip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Снижает риск онкологических заболеваний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095888"/>
            <a:ext cx="78133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Bookman Old Style" pitchFamily="18" charset="0"/>
                <a:cs typeface="Arial" pitchFamily="34" charset="0"/>
              </a:rPr>
              <a:t>Селенометионин – депо </a:t>
            </a:r>
            <a:r>
              <a:rPr lang="en-US" sz="2400" dirty="0" smtClean="0">
                <a:latin typeface="Bookman Old Style" pitchFamily="18" charset="0"/>
                <a:cs typeface="Arial" pitchFamily="34" charset="0"/>
              </a:rPr>
              <a:t>Se</a:t>
            </a:r>
            <a:r>
              <a:rPr lang="ru-RU" sz="2400" dirty="0" smtClean="0">
                <a:latin typeface="Bookman Old Style" pitchFamily="18" charset="0"/>
                <a:cs typeface="Arial" pitchFamily="34" charset="0"/>
              </a:rPr>
              <a:t> в организме человека</a:t>
            </a:r>
            <a:endParaRPr lang="ru-RU" sz="2400" b="1" cap="none" spc="0" dirty="0">
              <a:ln w="11430"/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248630"/>
            <a:ext cx="6526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Bookman Old Style" pitchFamily="18" charset="0"/>
                <a:cs typeface="Arial" pitchFamily="34" charset="0"/>
              </a:rPr>
              <a:t>Источник селенометионина</a:t>
            </a:r>
          </a:p>
        </p:txBody>
      </p:sp>
      <p:pic>
        <p:nvPicPr>
          <p:cNvPr id="1028" name="Picture 4" descr="C:\Users\Елена\Desktop\БАД НИКА_общая\Бады фото 04.02.2020\IMG_20200204_17521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012160" y="2060848"/>
            <a:ext cx="2700000" cy="3600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r:id="rId6" imgW="788400" imgH="695520" progId="">
                  <p:embed/>
                </p:oleObj>
              </mc:Choice>
              <mc:Fallback>
                <p:oleObj r:id="rId6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85689" y="535705"/>
            <a:ext cx="7776864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rgbClr val="09433C"/>
                </a:solidFill>
                <a:latin typeface="Bookman Old Style" pitchFamily="18" charset="0"/>
              </a:rPr>
              <a:t>НИКА СЕЛЕН</a:t>
            </a:r>
            <a:endParaRPr lang="ru-RU" sz="4800" dirty="0">
              <a:solidFill>
                <a:srgbClr val="09433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915" y="2204864"/>
            <a:ext cx="6464300" cy="4105275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ru-RU" sz="2600" dirty="0" smtClean="0">
                <a:latin typeface="Bookman Old Style" pitchFamily="18" charset="0"/>
              </a:rPr>
              <a:t>улучшает  физическую выносливость во время аэробных нагрузок за счет ускорения процесса очищения от вызывающего усталость аммиака и переработки соли молочной кислоты в целях улучшенного производства энергии ;</a:t>
            </a:r>
          </a:p>
          <a:p>
            <a:pPr>
              <a:spcAft>
                <a:spcPts val="600"/>
              </a:spcAft>
            </a:pPr>
            <a:r>
              <a:rPr lang="ru-RU" sz="2600" dirty="0" smtClean="0">
                <a:latin typeface="Bookman Old Style" pitchFamily="18" charset="0"/>
              </a:rPr>
              <a:t>снижает энергетические расходы и ощущение усталости после нагрузки;   </a:t>
            </a:r>
          </a:p>
          <a:p>
            <a:pPr>
              <a:spcAft>
                <a:spcPts val="600"/>
              </a:spcAft>
            </a:pPr>
            <a:r>
              <a:rPr lang="ru-RU" sz="2600" dirty="0" smtClean="0">
                <a:latin typeface="Bookman Old Style" pitchFamily="18" charset="0"/>
              </a:rPr>
              <a:t>повышает выработку молекул АТФ до 40% во время нагрузки, </a:t>
            </a:r>
          </a:p>
          <a:p>
            <a:pPr>
              <a:spcAft>
                <a:spcPts val="600"/>
              </a:spcAft>
            </a:pPr>
            <a:r>
              <a:rPr lang="ru-RU" sz="2600" dirty="0" smtClean="0">
                <a:latin typeface="Bookman Old Style" pitchFamily="18" charset="0"/>
              </a:rPr>
              <a:t>ускоряет восстановление </a:t>
            </a:r>
            <a:r>
              <a:rPr lang="ru-RU" sz="2600" dirty="0" err="1" smtClean="0">
                <a:latin typeface="Bookman Old Style" pitchFamily="18" charset="0"/>
              </a:rPr>
              <a:t>фосфокреатина</a:t>
            </a:r>
            <a:r>
              <a:rPr lang="ru-RU" sz="2600" dirty="0" smtClean="0">
                <a:latin typeface="Bookman Old Style" pitchFamily="18" charset="0"/>
              </a:rPr>
              <a:t> после тренировок </a:t>
            </a:r>
          </a:p>
          <a:p>
            <a:pPr>
              <a:spcAft>
                <a:spcPts val="600"/>
              </a:spcAft>
            </a:pPr>
            <a:r>
              <a:rPr lang="ru-RU" sz="2600" dirty="0" smtClean="0">
                <a:latin typeface="Bookman Old Style" pitchFamily="18" charset="0"/>
              </a:rPr>
              <a:t>цинк  повышает уровень тестостерона.</a:t>
            </a:r>
          </a:p>
          <a:p>
            <a:pPr>
              <a:buNone/>
            </a:pPr>
            <a:endParaRPr lang="ru-RU" sz="2400" b="1" dirty="0" smtClean="0"/>
          </a:p>
          <a:p>
            <a:pPr marL="1885950" indent="-1749425">
              <a:buNone/>
            </a:pPr>
            <a:r>
              <a:rPr lang="ru-RU" sz="2400" b="1" dirty="0" smtClean="0">
                <a:latin typeface="Bookman Old Style" pitchFamily="18" charset="0"/>
              </a:rPr>
              <a:t>Рекомендуется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 принимать </a:t>
            </a:r>
            <a:r>
              <a:rPr lang="ru-RU" sz="2400" dirty="0" smtClean="0">
                <a:latin typeface="Bookman Old Style" pitchFamily="18" charset="0"/>
              </a:rPr>
              <a:t>спортсменам по 1-2 капсулы за полчаса перед тренировками или в соответствии с рекомендациями врача спортивной медицины.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1448309"/>
            <a:ext cx="67151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Источник </a:t>
            </a:r>
            <a:r>
              <a:rPr lang="ru-RU" sz="2400" b="1" cap="none" spc="0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цитруллина</a:t>
            </a:r>
            <a:r>
              <a:rPr lang="ru-RU" sz="2400" b="1" cap="none" spc="0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и цинка</a:t>
            </a:r>
            <a:endParaRPr lang="ru-RU" sz="2400" b="1" cap="none" spc="0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C:\Users\Елена\Desktop\БАД окт2019\2019-10-17 бад\бад 015.JPG"/>
          <p:cNvPicPr/>
          <p:nvPr/>
        </p:nvPicPr>
        <p:blipFill>
          <a:blip r:embed="rId3" cstate="print">
            <a:lum bright="20000" contrast="40000"/>
          </a:blip>
          <a:srcRect l="36709" t="18988" r="35918" b="23207"/>
          <a:stretch>
            <a:fillRect/>
          </a:stretch>
        </p:blipFill>
        <p:spPr bwMode="auto">
          <a:xfrm>
            <a:off x="6574871" y="2276872"/>
            <a:ext cx="2232248" cy="318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5689" y="535705"/>
            <a:ext cx="7776864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Bookman Old Style" pitchFamily="18" charset="0"/>
              </a:rPr>
              <a:t>НИКА Ц2</a:t>
            </a:r>
            <a:endParaRPr lang="ru-RU" sz="48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r:id="rId4" imgW="788400" imgH="695520" progId="">
                  <p:embed/>
                </p:oleObj>
              </mc:Choice>
              <mc:Fallback>
                <p:oleObj r:id="rId4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265237"/>
          </a:xfrm>
        </p:spPr>
        <p:txBody>
          <a:bodyPr>
            <a:noAutofit/>
          </a:bodyPr>
          <a:lstStyle/>
          <a:p>
            <a:pPr algn="ctr">
              <a:lnSpc>
                <a:spcPts val="3400"/>
              </a:lnSpc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Bookman Old Style" pitchFamily="18" charset="0"/>
              </a:rPr>
              <a:t>Производство фармацевтических субстанций и лекарственных средств ИФОХ НАН БЕЛАРУСИ  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/>
              <a:latin typeface="Bookman Old Style" pitchFamily="18" charset="0"/>
            </a:endParaRPr>
          </a:p>
        </p:txBody>
      </p:sp>
      <p:pic>
        <p:nvPicPr>
          <p:cNvPr id="1028" name="Picture 4" descr="F:\ФОТО презентация\участок2\P10105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9028" t="9442" r="3509"/>
          <a:stretch>
            <a:fillRect/>
          </a:stretch>
        </p:blipFill>
        <p:spPr bwMode="auto">
          <a:xfrm>
            <a:off x="3347765" y="1988840"/>
            <a:ext cx="2592387" cy="2273300"/>
          </a:xfrm>
          <a:prstGeom prst="rect">
            <a:avLst/>
          </a:prstGeom>
          <a:noFill/>
        </p:spPr>
      </p:pic>
      <p:pic>
        <p:nvPicPr>
          <p:cNvPr id="12" name="Picture 2" descr="F:\ФОТО презентация\лучшее\P1010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3757" y="3212976"/>
            <a:ext cx="2857520" cy="1580767"/>
          </a:xfrm>
          <a:prstGeom prst="rect">
            <a:avLst/>
          </a:prstGeom>
          <a:noFill/>
        </p:spPr>
      </p:pic>
      <p:pic>
        <p:nvPicPr>
          <p:cNvPr id="13" name="Picture 3" descr="D:\Изображение4\Изображение4 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2234508" cy="28397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03848" y="4941168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Производственные мощности участка  составляют 5-6 тонн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фармацевтических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субстанций и биологически активных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веществ в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год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" name="Picture 2" descr="http://s.picsfab.com/static/contents/images/6/a/b/67ba7bfd820ee816b68f10da81b4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628800"/>
            <a:ext cx="1288734" cy="991334"/>
          </a:xfrm>
          <a:prstGeom prst="rect">
            <a:avLst/>
          </a:prstGeom>
          <a:noFill/>
        </p:spPr>
      </p:pic>
      <p:pic>
        <p:nvPicPr>
          <p:cNvPr id="11" name="Picture 4" descr="titul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484784"/>
            <a:ext cx="2915816" cy="200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949" y="6334483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9" imgW="788400" imgH="695520" progId="">
                  <p:embed/>
                </p:oleObj>
              </mc:Choice>
              <mc:Fallback>
                <p:oleObj r:id="rId9" imgW="788400" imgH="695520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949" y="6334483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988777" y="1878416"/>
            <a:ext cx="5103503" cy="3494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</a:rPr>
              <a:t>Добавки рекомендуется применять при повышенных физических и психоэмоциональных нагрузках. </a:t>
            </a:r>
            <a:endParaRPr lang="ru-RU" sz="18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18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>
              <a:buClr>
                <a:srgbClr val="C00000"/>
              </a:buClr>
            </a:pPr>
            <a:r>
              <a:rPr lang="ru-RU" sz="1800" b="1" cap="all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Обладают энергизирующим действием </a:t>
            </a:r>
          </a:p>
          <a:p>
            <a:pPr>
              <a:buClr>
                <a:srgbClr val="C00000"/>
              </a:buClr>
            </a:pPr>
            <a:r>
              <a:rPr lang="ru-RU" sz="1800" b="1" cap="all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Являются антиоксидантом,  </a:t>
            </a:r>
          </a:p>
          <a:p>
            <a:pPr>
              <a:buClr>
                <a:srgbClr val="C00000"/>
              </a:buClr>
            </a:pPr>
            <a:r>
              <a:rPr lang="ru-RU" sz="1800" b="1" cap="all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Проявляют выраженное антигипоксическое действие</a:t>
            </a:r>
            <a:endParaRPr lang="ru-RU" sz="1800" b="1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3" name="Picture 8" descr="D:\НИКА-БАДЫ\Фото\фото Гера -2020\DSC0352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36296" y="2924944"/>
            <a:ext cx="1623468" cy="278952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Picture 2" descr="D:\НИКА-БАДЫ\Фото\фото Гера -2020\DSC0352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412" y="692696"/>
            <a:ext cx="1512168" cy="2674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35162" y="5517232"/>
            <a:ext cx="7397178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Bookman Old Style" pitchFamily="18" charset="0"/>
              </a:rPr>
              <a:t>НИКА ЭНЕРГОТОН+</a:t>
            </a:r>
            <a:endParaRPr lang="ru-RU" sz="48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899222" y="773088"/>
            <a:ext cx="7397178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НИКА ЭНЕРГОТОН</a:t>
            </a:r>
            <a:endParaRPr lang="ru-RU" sz="4800" dirty="0">
              <a:solidFill>
                <a:schemeClr val="accent5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r:id="rId5" imgW="788400" imgH="695520" progId="">
                  <p:embed/>
                </p:oleObj>
              </mc:Choice>
              <mc:Fallback>
                <p:oleObj r:id="rId5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2714625"/>
            <a:ext cx="6000750" cy="2786063"/>
          </a:xfrm>
        </p:spPr>
        <p:txBody>
          <a:bodyPr>
            <a:normAutofit/>
          </a:bodyPr>
          <a:lstStyle/>
          <a:p>
            <a:pPr>
              <a:buClr>
                <a:srgbClr val="0082B0"/>
              </a:buClr>
              <a:buSzPct val="90000"/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Обладает энергизирующим действием.</a:t>
            </a:r>
          </a:p>
          <a:p>
            <a:pPr>
              <a:buClr>
                <a:srgbClr val="0082B0"/>
              </a:buClr>
              <a:buSzPct val="90000"/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Восстанавливает и улучшает работу мышц и нервной системы.</a:t>
            </a:r>
          </a:p>
          <a:p>
            <a:pPr>
              <a:buClr>
                <a:srgbClr val="0082B0"/>
              </a:buClr>
              <a:buSzPct val="90000"/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Обладает антиоксидантным действием.</a:t>
            </a:r>
            <a:endParaRPr lang="ru-RU" sz="20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472208"/>
            <a:ext cx="84535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Источник </a:t>
            </a:r>
            <a:r>
              <a:rPr lang="ru-RU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таурина</a:t>
            </a:r>
            <a:r>
              <a:rPr lang="ru-RU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, янтарной кислоты и селенометионина</a:t>
            </a:r>
            <a:endParaRPr lang="ru-RU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 descr="C:\Users\Елена\Desktop\БАД окт2019\2019-10-17 бад\бад 036.JPG"/>
          <p:cNvPicPr/>
          <p:nvPr/>
        </p:nvPicPr>
        <p:blipFill>
          <a:blip r:embed="rId3" cstate="print">
            <a:lum bright="20000" contrast="40000"/>
          </a:blip>
          <a:srcRect l="36392" t="10970" r="33228" b="9705"/>
          <a:stretch>
            <a:fillRect/>
          </a:stretch>
        </p:blipFill>
        <p:spPr bwMode="auto">
          <a:xfrm>
            <a:off x="6516216" y="2420888"/>
            <a:ext cx="1828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26484" y="0"/>
            <a:ext cx="66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Биологически активная добавка</a:t>
            </a:r>
            <a:endParaRPr lang="ru-RU" sz="2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1538" y="620688"/>
            <a:ext cx="7397178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НИКА ГЕРОГАРД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r:id="rId4" imgW="788400" imgH="695520" progId="">
                  <p:embed/>
                </p:oleObj>
              </mc:Choice>
              <mc:Fallback>
                <p:oleObj r:id="rId4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b230a68242ca4d5d8811aba0cd1f0600p"/>
          <p:cNvPicPr>
            <a:picLocks noChangeAspect="1" noChangeArrowheads="1"/>
          </p:cNvPicPr>
          <p:nvPr/>
        </p:nvPicPr>
        <p:blipFill>
          <a:blip r:embed="rId3" cstate="print"/>
          <a:srcRect l="6615" t="7560" r="6925" b="9281"/>
          <a:stretch>
            <a:fillRect/>
          </a:stretch>
        </p:blipFill>
        <p:spPr bwMode="auto">
          <a:xfrm>
            <a:off x="7524328" y="1916832"/>
            <a:ext cx="1491607" cy="143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SC035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512" y="1556792"/>
            <a:ext cx="1877829" cy="331236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539552" y="5092735"/>
            <a:ext cx="7560840" cy="163121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способствует 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улучшению памяти;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положительно 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влияет на когнитивные функции мозга;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оптимизирует 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жировой обмен в организме;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антиоксидант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.</a:t>
            </a:r>
            <a:endParaRPr lang="ru-RU" sz="2000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029" name="Рисунок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3293603" y="-117139"/>
            <a:ext cx="3240360" cy="51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148064" y="4077072"/>
            <a:ext cx="3991290" cy="101566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Bookman Old Style" pitchFamily="18" charset="0"/>
                <a:cs typeface="Arial" pitchFamily="34" charset="0"/>
              </a:rPr>
              <a:t>α-липоевая 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кислота, </a:t>
            </a:r>
          </a:p>
          <a:p>
            <a:r>
              <a:rPr lang="ru-RU" sz="2000" dirty="0" err="1" smtClean="0">
                <a:latin typeface="Bookman Old Style" pitchFamily="18" charset="0"/>
                <a:cs typeface="Arial" pitchFamily="34" charset="0"/>
              </a:rPr>
              <a:t>убихинон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(кофермент </a:t>
            </a:r>
            <a:r>
              <a:rPr lang="en-US" sz="2000" dirty="0" smtClean="0">
                <a:latin typeface="Bookman Old Style" pitchFamily="18" charset="0"/>
                <a:cs typeface="Arial" pitchFamily="34" charset="0"/>
              </a:rPr>
              <a:t>Q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10),</a:t>
            </a:r>
          </a:p>
          <a:p>
            <a:r>
              <a:rPr lang="en-US" sz="2000" dirty="0" smtClean="0">
                <a:latin typeface="Bookman Old Style" pitchFamily="18" charset="0"/>
                <a:cs typeface="Arial" pitchFamily="34" charset="0"/>
              </a:rPr>
              <a:t>L</a:t>
            </a:r>
            <a:r>
              <a:rPr lang="ru-RU" sz="2000" dirty="0" smtClean="0">
                <a:latin typeface="Bookman Old Style" pitchFamily="18" charset="0"/>
                <a:cs typeface="Arial" pitchFamily="34" charset="0"/>
              </a:rPr>
              <a:t>-</a:t>
            </a:r>
            <a:r>
              <a:rPr lang="ru-RU" sz="2000" dirty="0" err="1" smtClean="0">
                <a:latin typeface="Bookman Old Style" pitchFamily="18" charset="0"/>
                <a:cs typeface="Arial" pitchFamily="34" charset="0"/>
              </a:rPr>
              <a:t>карнитин</a:t>
            </a:r>
            <a:endParaRPr lang="ru-RU" sz="2000" dirty="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1538" y="-14808"/>
            <a:ext cx="7397178" cy="8515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rgbClr val="002060"/>
                </a:solidFill>
                <a:latin typeface="Bookman Old Style" pitchFamily="18" charset="0"/>
              </a:rPr>
              <a:t>НИКА МЕМОТОН</a:t>
            </a:r>
            <a:endParaRPr lang="ru-RU" sz="4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r:id="rId6" imgW="788400" imgH="695520" progId="">
                  <p:embed/>
                </p:oleObj>
              </mc:Choice>
              <mc:Fallback>
                <p:oleObj r:id="rId6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2" y="5912430"/>
            <a:ext cx="3026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www.</a:t>
            </a:r>
            <a:r>
              <a:rPr lang="en-GB" sz="3200" b="1" u="sng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ifoch.by</a:t>
            </a:r>
            <a:endParaRPr lang="ru-RU" sz="3200" b="1" u="sng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620688"/>
            <a:ext cx="6552728" cy="471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r:id="rId5" imgW="788400" imgH="695520" progId="">
                  <p:embed/>
                </p:oleObj>
              </mc:Choice>
              <mc:Fallback>
                <p:oleObj r:id="rId5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60648"/>
            <a:ext cx="2045924" cy="3140968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254891" y="189558"/>
            <a:ext cx="4787900" cy="2519362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tabLst>
                <a:tab pos="2962275" algn="l"/>
              </a:tabLst>
            </a:pPr>
            <a:r>
              <a:rPr lang="ru-RU" sz="1800" dirty="0" smtClean="0">
                <a:latin typeface="Bookman Old Style" pitchFamily="18" charset="0"/>
                <a:cs typeface="Arial" pitchFamily="34" charset="0"/>
              </a:rPr>
              <a:t>Выпуск БАД «НИКА» осуществляется на </a:t>
            </a:r>
            <a:r>
              <a:rPr lang="ru-RU" sz="1800" u="sng" dirty="0" smtClean="0">
                <a:latin typeface="Bookman Old Style" pitchFamily="18" charset="0"/>
                <a:cs typeface="Arial" pitchFamily="34" charset="0"/>
              </a:rPr>
              <a:t>Производстве фармацевтических субстанций и лекарственных средств ИФОХ НАН БЕЛАРУСИ, </a:t>
            </a:r>
            <a:r>
              <a:rPr lang="ru-RU" sz="1800" dirty="0" smtClean="0">
                <a:latin typeface="Bookman Old Style" pitchFamily="18" charset="0"/>
                <a:cs typeface="Arial" pitchFamily="34" charset="0"/>
              </a:rPr>
              <a:t>аккредитованном на соответствие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tabLst>
                <a:tab pos="2962275" algn="l"/>
              </a:tabLst>
            </a:pPr>
            <a:r>
              <a:rPr lang="ru-RU" sz="1800" dirty="0" smtClean="0">
                <a:latin typeface="Bookman Old Style" pitchFamily="18" charset="0"/>
                <a:cs typeface="Arial" pitchFamily="34" charset="0"/>
              </a:rPr>
              <a:t>правилам </a:t>
            </a:r>
            <a:r>
              <a:rPr lang="en-US" sz="1800" b="1" dirty="0" smtClean="0">
                <a:latin typeface="Bookman Old Style" pitchFamily="18" charset="0"/>
                <a:cs typeface="Arial" pitchFamily="34" charset="0"/>
              </a:rPr>
              <a:t>GMP</a:t>
            </a:r>
            <a:r>
              <a:rPr lang="ru-RU" sz="1800" dirty="0" smtClean="0">
                <a:latin typeface="Bookman Old Style" pitchFamily="18" charset="0"/>
                <a:cs typeface="Arial" pitchFamily="34" charset="0"/>
              </a:rPr>
              <a:t> (Республики Беларусь и </a:t>
            </a:r>
            <a:r>
              <a:rPr lang="ru-RU" sz="1800" dirty="0" err="1" smtClean="0">
                <a:latin typeface="Bookman Old Style" pitchFamily="18" charset="0"/>
                <a:cs typeface="Arial" pitchFamily="34" charset="0"/>
              </a:rPr>
              <a:t>ЕвразЭС</a:t>
            </a:r>
            <a:r>
              <a:rPr lang="ru-RU" sz="1800" dirty="0" smtClean="0">
                <a:latin typeface="Bookman Old Style" pitchFamily="18" charset="0"/>
                <a:cs typeface="Arial" pitchFamily="34" charset="0"/>
              </a:rPr>
              <a:t>)</a:t>
            </a:r>
            <a:endParaRPr lang="ru-RU" sz="1800" dirty="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3933825"/>
            <a:ext cx="9144000" cy="2924175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buNone/>
            </a:pPr>
            <a:r>
              <a:rPr lang="ru-RU" sz="3600" b="1" u="sng" dirty="0" smtClean="0">
                <a:solidFill>
                  <a:schemeClr val="accent1"/>
                </a:solidFill>
                <a:latin typeface="Bookman Old Style" pitchFamily="18" charset="0"/>
              </a:rPr>
              <a:t>Биологически активные добавки «НИКА» к пище:</a:t>
            </a:r>
          </a:p>
          <a:p>
            <a:pPr marL="266700" indent="0" algn="ctr">
              <a:buNone/>
            </a:pPr>
            <a:r>
              <a:rPr lang="ru-RU" sz="3600" b="1" i="1" dirty="0" err="1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Монокомпонентные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: </a:t>
            </a:r>
          </a:p>
          <a:p>
            <a:pPr marL="628650" indent="0" algn="ctr" defTabSz="714375">
              <a:buNone/>
            </a:pPr>
            <a:r>
              <a:rPr lang="ru-RU" sz="3600" b="1" dirty="0" smtClean="0">
                <a:latin typeface="Bookman Old Style" pitchFamily="18" charset="0"/>
              </a:rPr>
              <a:t>(</a:t>
            </a:r>
            <a:r>
              <a:rPr lang="ru-RU" sz="3600" b="1" dirty="0" err="1" smtClean="0">
                <a:latin typeface="Bookman Old Style" pitchFamily="18" charset="0"/>
              </a:rPr>
              <a:t>Таурин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Карнитин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Энерготон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Энерготон</a:t>
            </a:r>
            <a:r>
              <a:rPr lang="ru-RU" sz="3600" b="1" dirty="0" smtClean="0">
                <a:latin typeface="Bookman Old Style" pitchFamily="18" charset="0"/>
              </a:rPr>
              <a:t> Плюс)</a:t>
            </a:r>
          </a:p>
          <a:p>
            <a:pPr marL="26670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Комплексные:</a:t>
            </a:r>
          </a:p>
          <a:p>
            <a:pPr marL="628650" indent="0" algn="ctr">
              <a:buNone/>
            </a:pPr>
            <a:r>
              <a:rPr lang="ru-RU" sz="3600" b="1" dirty="0" smtClean="0">
                <a:latin typeface="Bookman Old Style" pitchFamily="18" charset="0"/>
              </a:rPr>
              <a:t>(</a:t>
            </a:r>
            <a:r>
              <a:rPr lang="ru-RU" sz="3600" b="1" dirty="0" err="1" smtClean="0">
                <a:latin typeface="Bookman Old Style" pitchFamily="18" charset="0"/>
              </a:rPr>
              <a:t>Герогард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Церебростим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Кардиотон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Мемотон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Продермо</a:t>
            </a:r>
            <a:r>
              <a:rPr lang="ru-RU" sz="3600" b="1" dirty="0" smtClean="0">
                <a:latin typeface="Bookman Old Style" pitchFamily="18" charset="0"/>
              </a:rPr>
              <a:t>, Ц2)</a:t>
            </a:r>
          </a:p>
          <a:p>
            <a:pPr marL="1343025" indent="0">
              <a:buNone/>
            </a:pPr>
            <a:endParaRPr lang="ru-RU" sz="3600" dirty="0" smtClean="0">
              <a:latin typeface="Bookman Old Style" pitchFamily="18" charset="0"/>
            </a:endParaRPr>
          </a:p>
          <a:p>
            <a:pPr marL="180975" indent="0" algn="ctr">
              <a:buNone/>
            </a:pPr>
            <a:r>
              <a:rPr lang="ru-RU" sz="3600" b="1" u="sng" dirty="0" smtClean="0">
                <a:solidFill>
                  <a:schemeClr val="accent1"/>
                </a:solidFill>
                <a:latin typeface="Bookman Old Style" pitchFamily="18" charset="0"/>
              </a:rPr>
              <a:t>Спортивное питание «НИКА»:</a:t>
            </a:r>
            <a:endParaRPr lang="ru-RU" sz="3600" dirty="0" smtClean="0">
              <a:solidFill>
                <a:schemeClr val="accent1"/>
              </a:solidFill>
              <a:latin typeface="Bookman Old Style" pitchFamily="18" charset="0"/>
            </a:endParaRPr>
          </a:p>
          <a:p>
            <a:pPr marL="628650" indent="0" algn="ctr">
              <a:buNone/>
            </a:pPr>
            <a:r>
              <a:rPr lang="ru-RU" sz="3600" b="1" dirty="0" smtClean="0">
                <a:latin typeface="Bookman Old Style" pitchFamily="18" charset="0"/>
              </a:rPr>
              <a:t>(ВСАА, Спорт, Энергия, ДМАЭ, Аргинин Спорт, </a:t>
            </a:r>
            <a:r>
              <a:rPr lang="ru-RU" sz="3600" b="1" dirty="0" err="1" smtClean="0">
                <a:latin typeface="Bookman Old Style" pitchFamily="18" charset="0"/>
              </a:rPr>
              <a:t>Гуарана</a:t>
            </a:r>
            <a:r>
              <a:rPr lang="ru-RU" sz="3600" b="1" dirty="0" smtClean="0">
                <a:latin typeface="Bookman Old Style" pitchFamily="18" charset="0"/>
              </a:rPr>
              <a:t>, </a:t>
            </a:r>
            <a:r>
              <a:rPr lang="ru-RU" sz="3600" b="1" dirty="0" err="1" smtClean="0">
                <a:latin typeface="Bookman Old Style" pitchFamily="18" charset="0"/>
              </a:rPr>
              <a:t>Карнитин</a:t>
            </a:r>
            <a:r>
              <a:rPr lang="ru-RU" sz="3600" b="1" dirty="0" smtClean="0">
                <a:latin typeface="Bookman Old Style" pitchFamily="18" charset="0"/>
              </a:rPr>
              <a:t>)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232047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НИКА-БАДЫ\Фото\ОЛВ-сайт 2020\БАД НИКА-2020\DSC03525_exposure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37255" t="16130" r="1813" b="61087"/>
          <a:stretch>
            <a:fillRect/>
          </a:stretch>
        </p:blipFill>
        <p:spPr bwMode="auto">
          <a:xfrm>
            <a:off x="4499992" y="2708920"/>
            <a:ext cx="4297698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7" imgW="788400" imgH="695520" progId="">
                  <p:embed/>
                </p:oleObj>
              </mc:Choice>
              <mc:Fallback>
                <p:oleObj r:id="rId7" imgW="788400" imgH="695520" progId="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НИКА-БАДЫ\Фото\OLV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960" y="4077072"/>
            <a:ext cx="2858868" cy="262470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Рисунок 10" descr="C:\Documents and Settings\Admin\Рабочий стол\БАД-2017\Фотографи\Ника банки группы 003.jpg"/>
          <p:cNvPicPr/>
          <p:nvPr/>
        </p:nvPicPr>
        <p:blipFill>
          <a:blip r:embed="rId4" cstate="print">
            <a:lum bright="10000" contrast="20000"/>
          </a:blip>
          <a:srcRect l="25689" t="26860" r="29350" b="37660"/>
          <a:stretch>
            <a:fillRect/>
          </a:stretch>
        </p:blipFill>
        <p:spPr bwMode="auto">
          <a:xfrm>
            <a:off x="6300192" y="980728"/>
            <a:ext cx="2575546" cy="163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7504" y="3140968"/>
            <a:ext cx="4896544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400" dirty="0" smtClean="0">
                <a:latin typeface="Bookman Old Style" pitchFamily="18" charset="0"/>
                <a:cs typeface="Arial" pitchFamily="34" charset="0"/>
              </a:rPr>
              <a:t>НИКА ВСАА способствует росту  мышечной массы.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400" dirty="0" smtClean="0">
                <a:latin typeface="Bookman Old Style" pitchFamily="18" charset="0"/>
                <a:cs typeface="Arial" pitchFamily="34" charset="0"/>
              </a:rPr>
              <a:t>НИКА ВСАА предотвращает разрушение мышц при  </a:t>
            </a:r>
            <a:r>
              <a:rPr lang="ru-RU" sz="1400" dirty="0" smtClean="0">
                <a:latin typeface="Bookman Old Style" pitchFamily="18" charset="0"/>
                <a:cs typeface="Arial" pitchFamily="34" charset="0"/>
              </a:rPr>
              <a:t>интенсивных </a:t>
            </a:r>
            <a:r>
              <a:rPr lang="ru-RU" sz="1400" dirty="0" smtClean="0">
                <a:latin typeface="Bookman Old Style" pitchFamily="18" charset="0"/>
                <a:cs typeface="Arial" pitchFamily="34" charset="0"/>
              </a:rPr>
              <a:t>физических нагрузках.</a:t>
            </a:r>
            <a:endParaRPr lang="en-US" sz="1400" dirty="0" smtClean="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01127" y="2679303"/>
            <a:ext cx="2987824" cy="120032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/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НИКА ДМАЭ – </a:t>
            </a:r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Продление жизни</a:t>
            </a:r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. </a:t>
            </a:r>
          </a:p>
          <a:p>
            <a:pPr lvl="0" algn="just" fontAlgn="base"/>
            <a:r>
              <a:rPr lang="ru-RU" sz="1200" spc="-50" dirty="0" smtClean="0">
                <a:latin typeface="Bookman Old Style" pitchFamily="18" charset="0"/>
                <a:cs typeface="Arial" pitchFamily="34" charset="0"/>
              </a:rPr>
              <a:t>Улучшает мозговую </a:t>
            </a:r>
            <a:r>
              <a:rPr lang="ru-RU" sz="1200" spc="-50" dirty="0" smtClean="0">
                <a:latin typeface="Bookman Old Style" pitchFamily="18" charset="0"/>
                <a:cs typeface="Arial" pitchFamily="34" charset="0"/>
              </a:rPr>
              <a:t>деятельность</a:t>
            </a:r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, обучаемость</a:t>
            </a:r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, память. Усиливает концентрацию внимания.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lvl="0" algn="just" fontAlgn="base"/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Снижение усталости, депрессии. </a:t>
            </a:r>
          </a:p>
          <a:p>
            <a:pPr lvl="0" algn="just" fontAlgn="base"/>
            <a:r>
              <a:rPr lang="ru-RU" sz="1200" dirty="0" err="1" smtClean="0">
                <a:latin typeface="Bookman Old Style" pitchFamily="18" charset="0"/>
                <a:cs typeface="Arial" pitchFamily="34" charset="0"/>
              </a:rPr>
              <a:t>Антиоксидантный</a:t>
            </a:r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 эффект.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4" y="980728"/>
            <a:ext cx="5832648" cy="203132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НИКА ВСАА 2:1:1 </a:t>
            </a:r>
            <a:r>
              <a:rPr lang="ru-RU" dirty="0" smtClean="0">
                <a:latin typeface="Bookman Old Style" pitchFamily="18" charset="0"/>
              </a:rPr>
              <a:t>(</a:t>
            </a:r>
            <a:r>
              <a:rPr lang="ru-RU" dirty="0" err="1" smtClean="0">
                <a:latin typeface="Bookman Old Style" pitchFamily="18" charset="0"/>
              </a:rPr>
              <a:t>Изолейцин,Лейцин,Валин</a:t>
            </a:r>
            <a:r>
              <a:rPr lang="ru-RU" dirty="0" smtClean="0">
                <a:latin typeface="Bookman Old Style" pitchFamily="18" charset="0"/>
              </a:rPr>
              <a:t>)</a:t>
            </a:r>
          </a:p>
          <a:p>
            <a:r>
              <a:rPr lang="ru-RU" b="1" dirty="0" smtClean="0">
                <a:latin typeface="Bookman Old Style" pitchFamily="18" charset="0"/>
              </a:rPr>
              <a:t>НИКА СПОРТ </a:t>
            </a:r>
            <a:r>
              <a:rPr lang="ru-RU" dirty="0" smtClean="0">
                <a:latin typeface="Bookman Old Style" pitchFamily="18" charset="0"/>
              </a:rPr>
              <a:t>(</a:t>
            </a:r>
            <a:r>
              <a:rPr lang="en-US" dirty="0" smtClean="0">
                <a:latin typeface="Bookman Old Style" pitchFamily="18" charset="0"/>
              </a:rPr>
              <a:t>N-</a:t>
            </a:r>
            <a:r>
              <a:rPr lang="ru-RU" dirty="0" err="1" smtClean="0">
                <a:latin typeface="Bookman Old Style" pitchFamily="18" charset="0"/>
              </a:rPr>
              <a:t>ацетилглутамин</a:t>
            </a:r>
            <a:r>
              <a:rPr lang="ru-RU" dirty="0" smtClean="0">
                <a:latin typeface="Bookman Old Style" pitchFamily="18" charset="0"/>
              </a:rPr>
              <a:t>)</a:t>
            </a:r>
          </a:p>
          <a:p>
            <a:r>
              <a:rPr lang="ru-RU" b="1" dirty="0" smtClean="0">
                <a:latin typeface="Bookman Old Style" pitchFamily="18" charset="0"/>
              </a:rPr>
              <a:t>НИКА ЭНЕРГИЯ </a:t>
            </a:r>
            <a:r>
              <a:rPr lang="ru-RU" dirty="0" smtClean="0">
                <a:latin typeface="Bookman Old Style" pitchFamily="18" charset="0"/>
              </a:rPr>
              <a:t>( Креатин, </a:t>
            </a:r>
            <a:r>
              <a:rPr lang="ru-RU" dirty="0" err="1" smtClean="0">
                <a:latin typeface="Bookman Old Style" pitchFamily="18" charset="0"/>
              </a:rPr>
              <a:t>Бета-аланин</a:t>
            </a:r>
            <a:r>
              <a:rPr lang="ru-RU" dirty="0" smtClean="0">
                <a:latin typeface="Bookman Old Style" pitchFamily="18" charset="0"/>
              </a:rPr>
              <a:t>, Амилопектин, Изолейцин, Лейцин, Валин, В</a:t>
            </a:r>
            <a:r>
              <a:rPr lang="ru-RU" sz="1200" dirty="0" smtClean="0">
                <a:latin typeface="Bookman Old Style" pitchFamily="18" charset="0"/>
              </a:rPr>
              <a:t>6</a:t>
            </a:r>
            <a:r>
              <a:rPr lang="ru-RU" dirty="0" smtClean="0">
                <a:latin typeface="Bookman Old Style" pitchFamily="18" charset="0"/>
              </a:rPr>
              <a:t>)</a:t>
            </a:r>
          </a:p>
          <a:p>
            <a:r>
              <a:rPr lang="ru-RU" b="1" dirty="0" smtClean="0">
                <a:latin typeface="Bookman Old Style" pitchFamily="18" charset="0"/>
              </a:rPr>
              <a:t>НИКА АРГИНИН СПОРТ </a:t>
            </a:r>
            <a:r>
              <a:rPr lang="ru-RU" dirty="0" smtClean="0">
                <a:latin typeface="Bookman Old Style" pitchFamily="18" charset="0"/>
              </a:rPr>
              <a:t>(Аргинин)</a:t>
            </a:r>
          </a:p>
          <a:p>
            <a:r>
              <a:rPr lang="ru-RU" b="1" dirty="0" smtClean="0">
                <a:latin typeface="Bookman Old Style" pitchFamily="18" charset="0"/>
              </a:rPr>
              <a:t>НИКА ДМАЭ </a:t>
            </a:r>
            <a:r>
              <a:rPr lang="ru-RU" dirty="0" smtClean="0">
                <a:latin typeface="Bookman Old Style" pitchFamily="18" charset="0"/>
              </a:rPr>
              <a:t>(</a:t>
            </a:r>
            <a:r>
              <a:rPr lang="ru-RU" dirty="0" err="1" smtClean="0">
                <a:latin typeface="Bookman Old Style" pitchFamily="18" charset="0"/>
              </a:rPr>
              <a:t>Диметиламиноэтанол</a:t>
            </a:r>
            <a:r>
              <a:rPr lang="ru-RU" dirty="0" smtClean="0">
                <a:latin typeface="Bookman Old Style" pitchFamily="18" charset="0"/>
              </a:rPr>
              <a:t>)</a:t>
            </a:r>
          </a:p>
          <a:p>
            <a:r>
              <a:rPr lang="ru-RU" b="1" dirty="0" smtClean="0">
                <a:latin typeface="Bookman Old Style" pitchFamily="18" charset="0"/>
              </a:rPr>
              <a:t>НИКА ГУАРАНА </a:t>
            </a:r>
            <a:r>
              <a:rPr lang="ru-RU" dirty="0" smtClean="0">
                <a:latin typeface="Bookman Old Style" pitchFamily="18" charset="0"/>
              </a:rPr>
              <a:t>(Экстракт гуараны)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3" name="Picture 3" descr="D:\НИКА-БАДЫ\Фото\фото Гера -2020\DSC0350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966486" y="4365104"/>
            <a:ext cx="1022465" cy="17997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6" name="Прямоугольник 15"/>
          <p:cNvSpPr/>
          <p:nvPr/>
        </p:nvSpPr>
        <p:spPr>
          <a:xfrm>
            <a:off x="3304381" y="4089453"/>
            <a:ext cx="4572000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1200" b="1" dirty="0" smtClean="0">
                <a:latin typeface="Bookman Old Style" pitchFamily="18" charset="0"/>
                <a:cs typeface="Arial" pitchFamily="34" charset="0"/>
              </a:rPr>
              <a:t>L-</a:t>
            </a:r>
            <a:r>
              <a:rPr lang="ru-RU" sz="1200" b="1" dirty="0" smtClean="0">
                <a:latin typeface="Bookman Old Style" pitchFamily="18" charset="0"/>
                <a:cs typeface="Arial" pitchFamily="34" charset="0"/>
              </a:rPr>
              <a:t>Аргинин повышает активность и увеличивает размер вилочковой железы, которая вырабатывает Т-лимфоциты, что значительно усиливает иммунную систему</a:t>
            </a:r>
            <a:r>
              <a:rPr lang="ru-RU" sz="1200" dirty="0" smtClean="0">
                <a:latin typeface="Bookman Old Style" pitchFamily="18" charset="0"/>
                <a:cs typeface="Arial" pitchFamily="34" charset="0"/>
              </a:rPr>
              <a:t>. </a:t>
            </a:r>
          </a:p>
          <a:p>
            <a:pPr algn="just"/>
            <a:r>
              <a:rPr lang="en-US" sz="1200" b="1" dirty="0" smtClean="0">
                <a:latin typeface="Bookman Old Style" pitchFamily="18" charset="0"/>
                <a:cs typeface="Arial" pitchFamily="34" charset="0"/>
              </a:rPr>
              <a:t>L-</a:t>
            </a:r>
            <a:r>
              <a:rPr lang="ru-RU" sz="1200" b="1" dirty="0" smtClean="0">
                <a:latin typeface="Bookman Old Style" pitchFamily="18" charset="0"/>
                <a:cs typeface="Arial" pitchFamily="34" charset="0"/>
              </a:rPr>
              <a:t>Аргинин – важный компонент обмена веществ в мышечной ткани. Он способствует поддержанию оптимального азотного баланса в организме, так как участвует в транспортировке и обезвреживании избыточного азота в организме.  </a:t>
            </a:r>
          </a:p>
          <a:p>
            <a:pPr algn="just"/>
            <a:r>
              <a:rPr lang="en-US" sz="1200" b="1" dirty="0" smtClean="0">
                <a:latin typeface="Bookman Old Style" pitchFamily="18" charset="0"/>
                <a:cs typeface="Arial" pitchFamily="34" charset="0"/>
              </a:rPr>
              <a:t>L-</a:t>
            </a:r>
            <a:r>
              <a:rPr lang="ru-RU" sz="1200" b="1" dirty="0" smtClean="0">
                <a:latin typeface="Bookman Old Style" pitchFamily="18" charset="0"/>
                <a:cs typeface="Arial" pitchFamily="34" charset="0"/>
              </a:rPr>
              <a:t>Аргинин участвует в построении соединительной ткани, поэтому он эффективен при различных травмах.</a:t>
            </a:r>
          </a:p>
          <a:p>
            <a:pPr algn="just"/>
            <a:r>
              <a:rPr lang="en-US" sz="1200" b="1" dirty="0" smtClean="0">
                <a:latin typeface="Bookman Old Style" pitchFamily="18" charset="0"/>
                <a:cs typeface="Arial" pitchFamily="34" charset="0"/>
              </a:rPr>
              <a:t>L-</a:t>
            </a:r>
            <a:r>
              <a:rPr lang="ru-RU" sz="1200" b="1" dirty="0" smtClean="0">
                <a:latin typeface="Bookman Old Style" pitchFamily="18" charset="0"/>
                <a:cs typeface="Arial" pitchFamily="34" charset="0"/>
              </a:rPr>
              <a:t>Аргинин входит в состав многих </a:t>
            </a:r>
            <a:r>
              <a:rPr lang="ru-RU" sz="1200" b="1" dirty="0" err="1" smtClean="0">
                <a:latin typeface="Bookman Old Style" pitchFamily="18" charset="0"/>
                <a:cs typeface="Arial" pitchFamily="34" charset="0"/>
              </a:rPr>
              <a:t>энзимов</a:t>
            </a:r>
            <a:r>
              <a:rPr lang="ru-RU" sz="1200" b="1" dirty="0" smtClean="0">
                <a:latin typeface="Bookman Old Style" pitchFamily="18" charset="0"/>
                <a:cs typeface="Arial" pitchFamily="34" charset="0"/>
              </a:rPr>
              <a:t> и гормонов. </a:t>
            </a:r>
            <a:endParaRPr lang="ru-RU" sz="1200" dirty="0" smtClean="0">
              <a:latin typeface="Bookman Old Style" pitchFamily="18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6" imgW="788400" imgH="695520" progId="">
                  <p:embed/>
                </p:oleObj>
              </mc:Choice>
              <mc:Fallback>
                <p:oleObj r:id="rId6" imgW="788400" imgH="695520" progId="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6040" y="2367664"/>
            <a:ext cx="863665" cy="151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195020" y="15260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Спортивное питание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portmag22.ru/d/325970/d/bca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33783"/>
            <a:ext cx="4000500" cy="14160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7608" y="3573151"/>
            <a:ext cx="32793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ВСАА является источником энергии. </a:t>
            </a:r>
          </a:p>
          <a:p>
            <a:r>
              <a:rPr lang="ru-RU" sz="2000" b="1" dirty="0" smtClean="0">
                <a:latin typeface="Bookman Old Style" pitchFamily="18" charset="0"/>
              </a:rPr>
              <a:t>Способствуют восстановлению костей, кожи, мышц,  их прием часто рекомендуют в восстановительный период после травм и операций.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71480"/>
            <a:ext cx="38122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Bookman Old Style" pitchFamily="18" charset="0"/>
              </a:rPr>
              <a:t>НИКА-ВСАА</a:t>
            </a:r>
            <a:endParaRPr lang="ru-RU" sz="4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5020" y="15260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Спортивное питание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1604" y="1550598"/>
            <a:ext cx="33604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600" b="1" dirty="0" smtClean="0">
                <a:solidFill>
                  <a:schemeClr val="accent1"/>
                </a:solidFill>
                <a:latin typeface="Bookman Old Style" pitchFamily="18" charset="0"/>
              </a:rPr>
              <a:t>НИКА ВСАА способствует 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600" b="1" dirty="0" smtClean="0">
                <a:solidFill>
                  <a:schemeClr val="accent1"/>
                </a:solidFill>
                <a:latin typeface="Bookman Old Style" pitchFamily="18" charset="0"/>
              </a:rPr>
              <a:t>росту  мышечной массы.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endParaRPr lang="ru-RU" sz="1600" b="1" dirty="0" smtClean="0">
              <a:solidFill>
                <a:schemeClr val="accent1"/>
              </a:solidFill>
              <a:latin typeface="Bookman Old Styl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600" b="1" dirty="0" smtClean="0">
                <a:solidFill>
                  <a:schemeClr val="accent1"/>
                </a:solidFill>
                <a:latin typeface="Bookman Old Style" pitchFamily="18" charset="0"/>
              </a:rPr>
              <a:t>НИКА ВСАА предотвращает 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600" b="1" dirty="0" smtClean="0">
                <a:solidFill>
                  <a:schemeClr val="accent1"/>
                </a:solidFill>
                <a:latin typeface="Bookman Old Style" pitchFamily="18" charset="0"/>
              </a:rPr>
              <a:t>разрушение мышц при  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600" b="1" dirty="0" smtClean="0">
                <a:solidFill>
                  <a:schemeClr val="accent1"/>
                </a:solidFill>
                <a:latin typeface="Bookman Old Style" pitchFamily="18" charset="0"/>
              </a:rPr>
              <a:t>интенсивных физических  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SzPct val="150000"/>
            </a:pPr>
            <a:r>
              <a:rPr lang="ru-RU" sz="1600" b="1" dirty="0" smtClean="0">
                <a:solidFill>
                  <a:schemeClr val="accent1"/>
                </a:solidFill>
                <a:latin typeface="Bookman Old Style" pitchFamily="18" charset="0"/>
              </a:rPr>
              <a:t>нагрузках.</a:t>
            </a:r>
            <a:endParaRPr lang="en-US" sz="1600" b="1" dirty="0" smtClean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12292" name="Picture 4" descr="http://static6.depositphotos.com/1003860/657/i/110/depositphotos_6572592-Pills-isolated-on-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237632"/>
            <a:ext cx="1944000" cy="1296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932040" y="2276872"/>
            <a:ext cx="41797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Состав 1 капсулы: </a:t>
            </a:r>
            <a:b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L-лейцина – 196 мг, L-изолейцина – 98 мг, 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L- </a:t>
            </a:r>
            <a:r>
              <a:rPr lang="ru-RU" sz="1400" b="1" dirty="0" err="1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валина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98 мг, </a:t>
            </a:r>
            <a:r>
              <a:rPr lang="ru-RU" sz="1400" b="1" dirty="0" err="1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витами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В</a:t>
            </a:r>
            <a:r>
              <a:rPr lang="ru-RU" sz="1400" b="1" baseline="-300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0,2 мг 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Упаковка №30, №60, №120.</a:t>
            </a:r>
            <a:b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Состав 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100 г порошка: </a:t>
            </a:r>
            <a:b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L-лейцина – 49 г, L-изолейцина – 24,5 г, 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L- </a:t>
            </a:r>
            <a:r>
              <a:rPr lang="ru-RU" sz="1400" b="1" dirty="0" err="1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валина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24,5 г, </a:t>
            </a:r>
            <a:r>
              <a:rPr lang="ru-RU" sz="1400" b="1" dirty="0" err="1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витами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В</a:t>
            </a:r>
            <a:r>
              <a:rPr lang="ru-RU" sz="1400" b="1" baseline="-300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50 мг.</a:t>
            </a:r>
            <a:b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Упаковка 150 г, 250 г, 500 г, 1000 г.</a:t>
            </a:r>
            <a:r>
              <a:rPr lang="ru-RU" sz="1400" b="1" dirty="0" smtClean="0">
                <a:latin typeface="Bookman Old Style" pitchFamily="18" charset="0"/>
              </a:rPr>
              <a:t> </a:t>
            </a:r>
            <a:endParaRPr lang="ru-RU" sz="1400" b="1" dirty="0">
              <a:latin typeface="Bookman Old Style" pitchFamily="18" charset="0"/>
            </a:endParaRPr>
          </a:p>
        </p:txBody>
      </p:sp>
      <p:pic>
        <p:nvPicPr>
          <p:cNvPr id="16" name="Рисунок 15" descr="C:\Users\Елена\Desktop\БАД окт2019\2019-10-17 бад\бад 013.JPG"/>
          <p:cNvPicPr/>
          <p:nvPr/>
        </p:nvPicPr>
        <p:blipFill>
          <a:blip r:embed="rId6" cstate="print">
            <a:lum bright="20000" contrast="40000"/>
          </a:blip>
          <a:srcRect l="28323" t="13080" r="45411" b="21519"/>
          <a:stretch>
            <a:fillRect/>
          </a:stretch>
        </p:blipFill>
        <p:spPr bwMode="auto">
          <a:xfrm>
            <a:off x="323528" y="1378552"/>
            <a:ext cx="1173111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7" name="Рисунок 16" descr="C:\Users\Елена\Desktop\БАД окт2019\2019-10-17 бад\бад 006.JPG"/>
          <p:cNvPicPr/>
          <p:nvPr/>
        </p:nvPicPr>
        <p:blipFill>
          <a:blip r:embed="rId7" cstate="print"/>
          <a:srcRect l="28481" t="26231" r="40190" b="32505"/>
          <a:stretch>
            <a:fillRect/>
          </a:stretch>
        </p:blipFill>
        <p:spPr bwMode="auto">
          <a:xfrm>
            <a:off x="3480295" y="4293096"/>
            <a:ext cx="23326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Picture 6" descr="http://www.asia.ru/images/target/photo/51390040/Aluminum_Powd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4107887"/>
            <a:ext cx="1357322" cy="1357323"/>
          </a:xfrm>
          <a:prstGeom prst="rect">
            <a:avLst/>
          </a:prstGeom>
          <a:noFill/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r:id="rId10" imgW="788400" imgH="695520" progId="">
                  <p:embed/>
                </p:oleObj>
              </mc:Choice>
              <mc:Fallback>
                <p:oleObj r:id="rId10" imgW="788400" imgH="695520" progId="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3143250"/>
            <a:ext cx="6072188" cy="34290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Способствует повышению выносливости и быстрому восстановлению организма после интенсивных физических нагрузок.</a:t>
            </a:r>
          </a:p>
          <a:p>
            <a:pPr>
              <a:buClr>
                <a:schemeClr val="accent2">
                  <a:lumMod val="75000"/>
                </a:schemeClr>
              </a:buClr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Обладает </a:t>
            </a:r>
            <a:r>
              <a:rPr lang="ru-RU" sz="2000" b="1" dirty="0" err="1" smtClean="0">
                <a:solidFill>
                  <a:schemeClr val="tx1"/>
                </a:solidFill>
                <a:latin typeface="Bookman Old Style" pitchFamily="18" charset="0"/>
              </a:rPr>
              <a:t>антикатаболическим</a:t>
            </a: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 эффектом (предохраняет мышечные ткани от разрушения).</a:t>
            </a:r>
          </a:p>
          <a:p>
            <a:pPr>
              <a:buClr>
                <a:schemeClr val="accent2">
                  <a:lumMod val="75000"/>
                </a:schemeClr>
              </a:buClr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Обладает анаболическим эффектом (способствует росту мышечной ткани).</a:t>
            </a:r>
          </a:p>
          <a:p>
            <a:pPr>
              <a:buClr>
                <a:schemeClr val="accent2">
                  <a:lumMod val="75000"/>
                </a:schemeClr>
              </a:buClr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</a:rPr>
              <a:t>Обладает психостимулирующими свойствами, улучшает память и концентрацию внимания.</a:t>
            </a:r>
            <a:endParaRPr lang="ru-RU" sz="20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5195" y="476989"/>
            <a:ext cx="6527156" cy="785813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l"/>
            <a:r>
              <a:rPr lang="ru-RU" sz="54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8E4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НИКА – СПОРТ</a:t>
            </a:r>
            <a:endParaRPr lang="ru-RU" sz="5400" b="1" dirty="0">
              <a:solidFill>
                <a:srgbClr val="008E40"/>
              </a:solidFill>
              <a:latin typeface="Bookman Old Style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000100" y="1285860"/>
            <a:ext cx="407196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8E4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Состав 1 капсулы: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N-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ацетил-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глутамин – 356,4 мг.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Упаковка №30, №60, №120.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8E4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Состав 100 г порошка: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N-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ацетил-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глутамин – 96,6 г,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ароматизатор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подсластитель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Упаковка 150 г, 250 г, 500 г, 1000 г.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  <a:t> </a:t>
            </a:r>
          </a:p>
        </p:txBody>
      </p:sp>
      <p:pic>
        <p:nvPicPr>
          <p:cNvPr id="11266" name="Picture 2" descr="http://prv0.lori-images.net/0004798660-s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505" y="5239523"/>
            <a:ext cx="1928823" cy="1285884"/>
          </a:xfrm>
          <a:prstGeom prst="rect">
            <a:avLst/>
          </a:prstGeom>
          <a:noFill/>
        </p:spPr>
      </p:pic>
      <p:pic>
        <p:nvPicPr>
          <p:cNvPr id="9" name="Рисунок 8" descr="C:\Users\Елена\Desktop\БАД окт2019\2019-10-17 бад\бад 009.JPG"/>
          <p:cNvPicPr/>
          <p:nvPr/>
        </p:nvPicPr>
        <p:blipFill>
          <a:blip r:embed="rId4" cstate="print">
            <a:lum bright="20000" contrast="40000"/>
          </a:blip>
          <a:srcRect l="30854" t="22996" r="42880" b="38397"/>
          <a:stretch>
            <a:fillRect/>
          </a:stretch>
        </p:blipFill>
        <p:spPr bwMode="auto">
          <a:xfrm>
            <a:off x="6012160" y="1124744"/>
            <a:ext cx="2661171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r:id="rId5" imgW="788400" imgH="695520" progId="">
                  <p:embed/>
                </p:oleObj>
              </mc:Choice>
              <mc:Fallback>
                <p:oleObj r:id="rId5" imgW="788400" imgH="695520" progId="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260558" y="15260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Спортивное питание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6" descr="http://www.asia.ru/images/target/photo/51390040/Aluminum_Powder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4365104"/>
            <a:ext cx="1357322" cy="1357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1470" y="1178017"/>
            <a:ext cx="5185395" cy="8789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НИКА 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ЭНЕРГИЯ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2042828"/>
            <a:ext cx="7488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Рекомендован спортсменам при анаэробных нагрузках.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2708920"/>
            <a:ext cx="576064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Активирует гликолиз. Используется в качестве предтренировочного комплекса.</a:t>
            </a:r>
          </a:p>
          <a:p>
            <a:pPr marL="180975" lvl="0" indent="-1809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100" b="1" dirty="0" smtClean="0">
              <a:latin typeface="Bookman Old Style" pitchFamily="18" charset="0"/>
            </a:endParaRP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Способствует синтезу мышечных белков.</a:t>
            </a: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100" b="1" dirty="0" smtClean="0">
              <a:latin typeface="Bookman Old Style" pitchFamily="18" charset="0"/>
            </a:endParaRP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Увеличивает физическую выносливость.</a:t>
            </a: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100" b="1" dirty="0" smtClean="0">
              <a:latin typeface="Bookman Old Style" pitchFamily="18" charset="0"/>
            </a:endParaRP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Регулирует силу сокращения сердечной мышцы.</a:t>
            </a: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100" b="1" dirty="0" smtClean="0">
              <a:latin typeface="Bookman Old Style" pitchFamily="18" charset="0"/>
            </a:endParaRP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Защищает мышечную ткань от разрушения.</a:t>
            </a: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100" b="1" dirty="0" smtClean="0">
              <a:latin typeface="Bookman Old Style" pitchFamily="18" charset="0"/>
            </a:endParaRPr>
          </a:p>
          <a:p>
            <a:pPr marL="180975" lvl="0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Улучшает умственную работоспособность.</a:t>
            </a:r>
            <a:endParaRPr lang="ru-RU" sz="2800" b="1" dirty="0" smtClean="0">
              <a:latin typeface="Bookman Old Style" pitchFamily="18" charset="0"/>
            </a:endParaRPr>
          </a:p>
        </p:txBody>
      </p:sp>
      <p:pic>
        <p:nvPicPr>
          <p:cNvPr id="8" name="Рисунок 7" descr="C:\Users\Елена\Desktop\БАД окт2019\2019-10-17 бад\бад 004.JPG"/>
          <p:cNvPicPr/>
          <p:nvPr/>
        </p:nvPicPr>
        <p:blipFill>
          <a:blip r:embed="rId4" cstate="print">
            <a:lum bright="20000" contrast="40000"/>
          </a:blip>
          <a:srcRect l="34968" t="23840" r="37816" b="31223"/>
          <a:stretch>
            <a:fillRect/>
          </a:stretch>
        </p:blipFill>
        <p:spPr bwMode="auto">
          <a:xfrm>
            <a:off x="251520" y="2492896"/>
            <a:ext cx="2880320" cy="368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71470" y="15260"/>
            <a:ext cx="72058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Спортивное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питание</a:t>
            </a:r>
          </a:p>
          <a:p>
            <a:pPr algn="r"/>
            <a:r>
              <a:rPr lang="ru-RU" sz="3200" b="1" dirty="0" err="1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Предтренировочный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комплекс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5" imgW="788400" imgH="695520" progId="">
                  <p:embed/>
                </p:oleObj>
              </mc:Choice>
              <mc:Fallback>
                <p:oleObj r:id="rId5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95936" y="3717032"/>
            <a:ext cx="4635796" cy="2551892"/>
          </a:xfrm>
        </p:spPr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buNone/>
            </a:pPr>
            <a:endParaRPr lang="ru-RU" b="1" u="sng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капсулы 600 мг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аргинина гидрохлорид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в упаковке №30, 60, 120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" name="Picture 3" descr="D:\НИКА-БАДЫ\Фото\фото Гера -2020\DSC0350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2708920"/>
            <a:ext cx="2209132" cy="38884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88837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r:id="rId4" imgW="788400" imgH="695520" progId="">
                  <p:embed/>
                </p:oleObj>
              </mc:Choice>
              <mc:Fallback>
                <p:oleObj r:id="rId4" imgW="788400" imgH="69552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7263" y="613089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Специализированнная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пищевая продукция для питания спортсменов (СПППС)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95020" y="15260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Спортивное питание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1628800"/>
            <a:ext cx="7835311" cy="76517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НИКА </a:t>
            </a:r>
            <a:r>
              <a:rPr lang="ru-RU" sz="54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– АРГИНИН СПОРТ</a:t>
            </a:r>
            <a:endParaRPr lang="ru-RU" sz="54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95936" y="3717032"/>
            <a:ext cx="4635796" cy="2551892"/>
          </a:xfrm>
        </p:spPr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buNone/>
            </a:pPr>
            <a:endParaRPr lang="ru-RU" b="1" u="sng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капсулы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380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мг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аргинина гидрохлорид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в упаковке №30, 60, 120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631852"/>
              </p:ext>
            </p:extLst>
          </p:nvPr>
        </p:nvGraphicFramePr>
        <p:xfrm>
          <a:off x="8612188" y="6334125"/>
          <a:ext cx="504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r:id="rId3" imgW="788400" imgH="695520" progId="">
                  <p:embed/>
                </p:oleObj>
              </mc:Choice>
              <mc:Fallback>
                <p:oleObj r:id="rId3" imgW="788400" imgH="695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6334125"/>
                        <a:ext cx="5048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7263" y="613089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Специализированнная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пищевая продукция для питания спортсменов (СПППС)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95020" y="15260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Спортивное питание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1628800"/>
            <a:ext cx="7835311" cy="76517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НИКА </a:t>
            </a:r>
            <a:r>
              <a:rPr lang="ru-RU" sz="54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– ГУАРАНА</a:t>
            </a:r>
            <a:endParaRPr lang="ru-RU" sz="54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5057</TotalTime>
  <Words>1207</Words>
  <Application>Microsoft Office PowerPoint</Application>
  <PresentationFormat>Экран (4:3)</PresentationFormat>
  <Paragraphs>217</Paragraphs>
  <Slides>23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Производство фармацевтических субстанций и лекарственных средств ИФОХ НАН БЕЛАРУСИ  </vt:lpstr>
      <vt:lpstr>Презентация PowerPoint</vt:lpstr>
      <vt:lpstr>Презентация PowerPoint</vt:lpstr>
      <vt:lpstr>Презентация PowerPoint</vt:lpstr>
      <vt:lpstr>НИКА – СПОРТ</vt:lpstr>
      <vt:lpstr>НИКА ЭНЕРГИЯ</vt:lpstr>
      <vt:lpstr>НИКА – АРГИНИН СПОРТ</vt:lpstr>
      <vt:lpstr>НИКА – ГУАРАНА</vt:lpstr>
      <vt:lpstr>НИКА - КАРНИТИН</vt:lpstr>
      <vt:lpstr>НИКА – КАРДИОТОН</vt:lpstr>
      <vt:lpstr>НИКА-ПРОДЕРМО</vt:lpstr>
      <vt:lpstr>НИКА-ЦЕРЕБРОСТИМ</vt:lpstr>
      <vt:lpstr>НИКА-МСМ</vt:lpstr>
      <vt:lpstr>НИКА ДМАЭ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физико-органической химии НАН Беларуси</dc:title>
  <dc:creator>Елена</dc:creator>
  <cp:lastModifiedBy>Budilova Kristina</cp:lastModifiedBy>
  <cp:revision>600</cp:revision>
  <dcterms:modified xsi:type="dcterms:W3CDTF">2024-01-25T10:06:03Z</dcterms:modified>
</cp:coreProperties>
</file>