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1" r:id="rId7"/>
    <p:sldId id="267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GTIM\Downloads\&#1056;&#1072;&#1085;&#1078;&#1080;&#1088;&#1086;&#1074;&#1072;&#1085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Основные</a:t>
            </a:r>
            <a:r>
              <a:rPr lang="ru-RU" sz="1800" baseline="0" dirty="0"/>
              <a:t> факторы системы водоснабжения</a:t>
            </a:r>
            <a:endParaRPr lang="ru-RU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4-4650-B44E-812E3F6B88F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4-4650-B44E-812E3F6B88F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4-4650-B44E-812E3F6B88F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4-4650-B44E-812E3F6B88FE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F4-4650-B44E-812E3F6B88FE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F4-4650-B44E-812E3F6B88F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F4-4650-B44E-812E3F6B88FE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2F4-4650-B44E-812E3F6B88FE}"/>
              </c:ext>
            </c:extLst>
          </c:dPt>
          <c:cat>
            <c:strRef>
              <c:f>Лист6!$D$1:$K$1</c:f>
              <c:strCache>
                <c:ptCount val="8"/>
                <c:pt idx="0">
                  <c:v>Напор воды в системе водоснабжения, бар. </c:v>
                </c:pt>
                <c:pt idx="1">
                  <c:v>Годовая потребность региона в воде, м3.</c:v>
                </c:pt>
                <c:pt idx="2">
                  <c:v>Производительность водозаборных сооружений, м3/сут</c:v>
                </c:pt>
                <c:pt idx="3">
                  <c:v>Производительность систем водоподготовки, м3/сут</c:v>
                </c:pt>
                <c:pt idx="4">
                  <c:v>Пропускная способность трубопроводов, м/сек</c:v>
                </c:pt>
                <c:pt idx="5">
                  <c:v>Объём водонапорных башен или резервуаров, м3</c:v>
                </c:pt>
                <c:pt idx="6">
                  <c:v>Учет и контроль необоснованных потерь воды, % </c:v>
                </c:pt>
                <c:pt idx="7">
                  <c:v>Учет и контроль водопотребления, м3</c:v>
                </c:pt>
              </c:strCache>
            </c:strRef>
          </c:cat>
          <c:val>
            <c:numRef>
              <c:f>Лист6!$D$10:$K$10</c:f>
              <c:numCache>
                <c:formatCode>0</c:formatCode>
                <c:ptCount val="8"/>
                <c:pt idx="0">
                  <c:v>26</c:v>
                </c:pt>
                <c:pt idx="1">
                  <c:v>15</c:v>
                </c:pt>
                <c:pt idx="2">
                  <c:v>36</c:v>
                </c:pt>
                <c:pt idx="3">
                  <c:v>41</c:v>
                </c:pt>
                <c:pt idx="4">
                  <c:v>44</c:v>
                </c:pt>
                <c:pt idx="5">
                  <c:v>58</c:v>
                </c:pt>
                <c:pt idx="6">
                  <c:v>31</c:v>
                </c:pt>
                <c:pt idx="7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2F4-4650-B44E-812E3F6B8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682752"/>
        <c:axId val="164685312"/>
      </c:barChart>
      <c:catAx>
        <c:axId val="16468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85312"/>
        <c:crosses val="autoZero"/>
        <c:auto val="1"/>
        <c:lblAlgn val="ctr"/>
        <c:lblOffset val="100"/>
        <c:noMultiLvlLbl val="0"/>
      </c:catAx>
      <c:valAx>
        <c:axId val="164685312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8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C5358-8DE5-4331-A459-CB84AB66EB81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6A4CA-C31E-4290-9142-A26490A5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9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6A4CA-C31E-4290-9142-A26490A5C9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9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5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6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6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32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6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5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01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61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9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2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1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6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2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2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B762-AD77-4B0C-8F4A-E78338E37D67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E27DF-DB7B-4C5F-BB65-45EF369F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63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232F9-9408-4728-A794-16A9F685C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635" y="1781485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МЕТОД АПРИОРНОГО РАНЖИРОВАНИЯ ФАКТОРОВ ПРИ ИССЛЕДОВАНИИ ТЕХНОЛОГИЧЕСКОГО ПРОЦЕССА ВОДОСНАБЖЕНИЯ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5EEDEE2-1F23-4E13-A662-90E828CDDADA}"/>
              </a:ext>
            </a:extLst>
          </p:cNvPr>
          <p:cNvSpPr txBox="1">
            <a:spLocks/>
          </p:cNvSpPr>
          <p:nvPr/>
        </p:nvSpPr>
        <p:spPr>
          <a:xfrm>
            <a:off x="4840574" y="4169085"/>
            <a:ext cx="7434554" cy="269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b="1" dirty="0" err="1"/>
              <a:t>Тимошкевич</a:t>
            </a:r>
            <a:r>
              <a:rPr lang="ru-RU" b="1" dirty="0"/>
              <a:t> Иван Валерьевич</a:t>
            </a:r>
          </a:p>
          <a:p>
            <a:pPr algn="ctr">
              <a:spcBef>
                <a:spcPts val="0"/>
              </a:spcBef>
            </a:pPr>
            <a:r>
              <a:rPr lang="ru-RU" b="1" dirty="0"/>
              <a:t>Аспирант, Научный сотрудник </a:t>
            </a:r>
          </a:p>
          <a:p>
            <a:pPr algn="ctr">
              <a:spcBef>
                <a:spcPts val="0"/>
              </a:spcBef>
            </a:pPr>
            <a:r>
              <a:rPr lang="ru-RU" b="1" dirty="0"/>
              <a:t>Государственного научного учреждения «Института жилищно-коммунального хозяйства Национальной академии наук Беларуси»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CBC427-15FA-4ECD-AD63-1155175B7EFE}"/>
              </a:ext>
            </a:extLst>
          </p:cNvPr>
          <p:cNvSpPr/>
          <p:nvPr/>
        </p:nvSpPr>
        <p:spPr>
          <a:xfrm>
            <a:off x="4643999" y="6372019"/>
            <a:ext cx="2539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Беларусь, Минск.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212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64E8DE-8472-4A4B-B0D3-DC9F9FF1244D}"/>
              </a:ext>
            </a:extLst>
          </p:cNvPr>
          <p:cNvSpPr/>
          <p:nvPr/>
        </p:nvSpPr>
        <p:spPr>
          <a:xfrm>
            <a:off x="1494074" y="320456"/>
            <a:ext cx="983276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Заключение</a:t>
            </a:r>
            <a:endParaRPr lang="ru-RU" dirty="0">
              <a:solidFill>
                <a:srgbClr val="C00000"/>
              </a:solidFill>
            </a:endParaRPr>
          </a:p>
          <a:p>
            <a:pPr indent="450850" algn="just"/>
            <a:r>
              <a:rPr lang="ru-RU" sz="2000" dirty="0"/>
              <a:t>По результатам априорного ранжирования определены основные факторы системы водоснабжения. Факторы, оказывающие влияние на эффективность работы объекта водоснабжения: напор воды в системе водоснабжения, годовая потребность региона в воде, системы учета и контроля необоснованных потерь воды, производительность водозаборных сооружений, производительность систем водоподготовки, системы учета водопотребления, водонапорные башни или резервуары.</a:t>
            </a:r>
          </a:p>
          <a:p>
            <a:pPr indent="450850" algn="just"/>
            <a:r>
              <a:rPr lang="ru-RU" sz="2000" dirty="0"/>
              <a:t>Выполненное априорное ранжирование показало, что даже небольшое снижение числа факторов дает возможность сокращения до 10% объема работ при проведении обследования объектов водоснабжения, для обеспечения высокоэффективного выполнения технологического процесса подъёма воды, транспортировки и эксплуатации воды. Так же необходимо отметить что что не маловажным фактором является контроль состояние трубопроводной системы, системы подачи воды в дома, этот контроль можно так же осуществлять с помощью счетчиков с технологией Интернета вещей, которую необходимо внедрять в объекты ЖКХ, для уменьшения потерь воды, уменьшение затрат на поиск протечек путем дистанционного контроля и приема информации с датчиков и так же уменьшение времени ремонта протечки, тем самым увеличивая качество работы всей системы водоснабжения.</a:t>
            </a:r>
          </a:p>
        </p:txBody>
      </p:sp>
      <p:sp>
        <p:nvSpPr>
          <p:cNvPr id="3" name="Прямоугольник 2" descr="2&#10;">
            <a:extLst>
              <a:ext uri="{FF2B5EF4-FFF2-40B4-BE49-F238E27FC236}">
                <a16:creationId xmlns:a16="http://schemas.microsoft.com/office/drawing/2014/main" id="{2D76464A-6656-4A44-95F5-AE27464D1BF9}"/>
              </a:ext>
            </a:extLst>
          </p:cNvPr>
          <p:cNvSpPr/>
          <p:nvPr/>
        </p:nvSpPr>
        <p:spPr>
          <a:xfrm>
            <a:off x="71021" y="6374167"/>
            <a:ext cx="470517" cy="48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10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5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ADA7E52-E02F-4891-95DE-993D1F71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9AC8FC-6CE2-49A8-A1C0-C9A176CD3B42}"/>
              </a:ext>
            </a:extLst>
          </p:cNvPr>
          <p:cNvSpPr/>
          <p:nvPr/>
        </p:nvSpPr>
        <p:spPr>
          <a:xfrm>
            <a:off x="-83962" y="5875247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434A70-4EDD-4F78-B029-472ACD50F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3" r="2971" b="24605"/>
          <a:stretch/>
        </p:blipFill>
        <p:spPr bwMode="auto">
          <a:xfrm>
            <a:off x="6823699" y="4292907"/>
            <a:ext cx="5368300" cy="25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0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978D4E-9DB2-4F3F-9875-74B484ED5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3604" y="443192"/>
            <a:ext cx="9531850" cy="609615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>
                <a:solidFill>
                  <a:schemeClr val="tx1"/>
                </a:solidFill>
              </a:rPr>
              <a:t>Метод априорного ранжирования факторов является экономически обоснованным, эффективным способом выбора наиболее значимых факторов на начальном этапе проведения исследований и широко применяется для отсеивания незначимых факторов при подготовке плана эксперимента, дает возможность оценки процедуры принятия решения о согласованности мнений экспертов и значимости рассматриваемых факторов.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 descr="2&#10;">
            <a:extLst>
              <a:ext uri="{FF2B5EF4-FFF2-40B4-BE49-F238E27FC236}">
                <a16:creationId xmlns:a16="http://schemas.microsoft.com/office/drawing/2014/main" id="{AC218EDA-CE7B-4007-AC96-CC670718FFA9}"/>
              </a:ext>
            </a:extLst>
          </p:cNvPr>
          <p:cNvSpPr/>
          <p:nvPr/>
        </p:nvSpPr>
        <p:spPr>
          <a:xfrm>
            <a:off x="71021" y="6374167"/>
            <a:ext cx="470517" cy="48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42559D0-C138-4242-9CD8-85E4AB3E7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89207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1061">
                  <a:extLst>
                    <a:ext uri="{9D8B030D-6E8A-4147-A177-3AD203B41FA5}">
                      <a16:colId xmlns:a16="http://schemas.microsoft.com/office/drawing/2014/main" val="1766971373"/>
                    </a:ext>
                  </a:extLst>
                </a:gridCol>
                <a:gridCol w="1121195">
                  <a:extLst>
                    <a:ext uri="{9D8B030D-6E8A-4147-A177-3AD203B41FA5}">
                      <a16:colId xmlns:a16="http://schemas.microsoft.com/office/drawing/2014/main" val="1460729910"/>
                    </a:ext>
                  </a:extLst>
                </a:gridCol>
                <a:gridCol w="1287171">
                  <a:extLst>
                    <a:ext uri="{9D8B030D-6E8A-4147-A177-3AD203B41FA5}">
                      <a16:colId xmlns:a16="http://schemas.microsoft.com/office/drawing/2014/main" val="1652920411"/>
                    </a:ext>
                  </a:extLst>
                </a:gridCol>
                <a:gridCol w="1287171">
                  <a:extLst>
                    <a:ext uri="{9D8B030D-6E8A-4147-A177-3AD203B41FA5}">
                      <a16:colId xmlns:a16="http://schemas.microsoft.com/office/drawing/2014/main" val="4164419325"/>
                    </a:ext>
                  </a:extLst>
                </a:gridCol>
                <a:gridCol w="1287171">
                  <a:extLst>
                    <a:ext uri="{9D8B030D-6E8A-4147-A177-3AD203B41FA5}">
                      <a16:colId xmlns:a16="http://schemas.microsoft.com/office/drawing/2014/main" val="534408080"/>
                    </a:ext>
                  </a:extLst>
                </a:gridCol>
                <a:gridCol w="1287171">
                  <a:extLst>
                    <a:ext uri="{9D8B030D-6E8A-4147-A177-3AD203B41FA5}">
                      <a16:colId xmlns:a16="http://schemas.microsoft.com/office/drawing/2014/main" val="18492813"/>
                    </a:ext>
                  </a:extLst>
                </a:gridCol>
                <a:gridCol w="1440730">
                  <a:extLst>
                    <a:ext uri="{9D8B030D-6E8A-4147-A177-3AD203B41FA5}">
                      <a16:colId xmlns:a16="http://schemas.microsoft.com/office/drawing/2014/main" val="1889757658"/>
                    </a:ext>
                  </a:extLst>
                </a:gridCol>
                <a:gridCol w="1440730">
                  <a:extLst>
                    <a:ext uri="{9D8B030D-6E8A-4147-A177-3AD203B41FA5}">
                      <a16:colId xmlns:a16="http://schemas.microsoft.com/office/drawing/2014/main" val="2392629315"/>
                    </a:ext>
                  </a:extLst>
                </a:gridCol>
                <a:gridCol w="1439600">
                  <a:extLst>
                    <a:ext uri="{9D8B030D-6E8A-4147-A177-3AD203B41FA5}">
                      <a16:colId xmlns:a16="http://schemas.microsoft.com/office/drawing/2014/main" val="2432850757"/>
                    </a:ext>
                  </a:extLst>
                </a:gridCol>
              </a:tblGrid>
              <a:tr h="2363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Номер специалиста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Факторы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4549"/>
                  </a:ext>
                </a:extLst>
              </a:tr>
              <a:tr h="2002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Напор воды в системе водоснабжения, бар.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Годовая потребность региона в воде,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Производительность водозаборных сооружений,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/сут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Производительность систем водоподготовки,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/сут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Пропускная способность трубопроводов, м/сек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Объём водонапорных башен или резервуаров,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Учет и контроль необоснованных потерь воды,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Учет и контроль водопотребления,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extLst>
                  <a:ext uri="{0D108BD9-81ED-4DB2-BD59-A6C34878D82A}">
                    <a16:rowId xmlns:a16="http://schemas.microsoft.com/office/drawing/2014/main" val="1211914138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extLst>
                  <a:ext uri="{0D108BD9-81ED-4DB2-BD59-A6C34878D82A}">
                    <a16:rowId xmlns:a16="http://schemas.microsoft.com/office/drawing/2014/main" val="2591940633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extLst>
                  <a:ext uri="{0D108BD9-81ED-4DB2-BD59-A6C34878D82A}">
                    <a16:rowId xmlns:a16="http://schemas.microsoft.com/office/drawing/2014/main" val="2833003744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extLst>
                  <a:ext uri="{0D108BD9-81ED-4DB2-BD59-A6C34878D82A}">
                    <a16:rowId xmlns:a16="http://schemas.microsoft.com/office/drawing/2014/main" val="2079692643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extLst>
                  <a:ext uri="{0D108BD9-81ED-4DB2-BD59-A6C34878D82A}">
                    <a16:rowId xmlns:a16="http://schemas.microsoft.com/office/drawing/2014/main" val="2208515750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extLst>
                  <a:ext uri="{0D108BD9-81ED-4DB2-BD59-A6C34878D82A}">
                    <a16:rowId xmlns:a16="http://schemas.microsoft.com/office/drawing/2014/main" val="3464379950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extLst>
                  <a:ext uri="{0D108BD9-81ED-4DB2-BD59-A6C34878D82A}">
                    <a16:rowId xmlns:a16="http://schemas.microsoft.com/office/drawing/2014/main" val="3276854393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extLst>
                  <a:ext uri="{0D108BD9-81ED-4DB2-BD59-A6C34878D82A}">
                    <a16:rowId xmlns:a16="http://schemas.microsoft.com/office/drawing/2014/main" val="3970337984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extLst>
                  <a:ext uri="{0D108BD9-81ED-4DB2-BD59-A6C34878D82A}">
                    <a16:rowId xmlns:a16="http://schemas.microsoft.com/office/drawing/2014/main" val="2101145501"/>
                  </a:ext>
                </a:extLst>
              </a:tr>
              <a:tr h="48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 рангов ∑</a:t>
                      </a:r>
                      <a:r>
                        <a:rPr lang="ru-RU" sz="1400" dirty="0" err="1">
                          <a:effectLst/>
                        </a:rPr>
                        <a:t>a</a:t>
                      </a:r>
                      <a:r>
                        <a:rPr lang="ru-RU" sz="1400" baseline="-25000" dirty="0" err="1">
                          <a:effectLst/>
                        </a:rPr>
                        <a:t>ij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extLst>
                  <a:ext uri="{0D108BD9-81ED-4DB2-BD59-A6C34878D82A}">
                    <a16:rowId xmlns:a16="http://schemas.microsoft.com/office/drawing/2014/main" val="3220185764"/>
                  </a:ext>
                </a:extLst>
              </a:tr>
              <a:tr h="1498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Отклонение Δ</a:t>
                      </a:r>
                      <a:r>
                        <a:rPr lang="ru-RU" sz="1400" baseline="-25000">
                          <a:effectLst/>
                        </a:rPr>
                        <a:t>i</a:t>
                      </a:r>
                      <a:r>
                        <a:rPr lang="ru-RU" sz="1400">
                          <a:effectLst/>
                        </a:rPr>
                        <a:t> суммы рангов от средней суммы рангов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-10,63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-21,63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-0,63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-5,63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extLst>
                  <a:ext uri="{0D108BD9-81ED-4DB2-BD59-A6C34878D82A}">
                    <a16:rowId xmlns:a16="http://schemas.microsoft.com/office/drawing/2014/main" val="3363877397"/>
                  </a:ext>
                </a:extLst>
              </a:tr>
              <a:tr h="741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Квадраты отклонений Δ</a:t>
                      </a:r>
                      <a:r>
                        <a:rPr lang="ru-RU" sz="1400" baseline="-25000">
                          <a:effectLst/>
                        </a:rPr>
                        <a:t>i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112,89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467,64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54,39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456,89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31,64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28,89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/>
                </a:tc>
                <a:extLst>
                  <a:ext uri="{0D108BD9-81ED-4DB2-BD59-A6C34878D82A}">
                    <a16:rowId xmlns:a16="http://schemas.microsoft.com/office/drawing/2014/main" val="336226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72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FA90145-FCD3-46AB-B6D5-18781796F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8742" y="0"/>
                <a:ext cx="10231222" cy="6493164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ru-RU" sz="2600" b="1" dirty="0">
                    <a:solidFill>
                      <a:schemeClr val="tx1"/>
                    </a:solidFill>
                  </a:rPr>
                  <a:t>В нашем случае восьмерым специалистам было предложено </a:t>
                </a:r>
                <a:r>
                  <a:rPr lang="ru-RU" sz="2600" b="1" dirty="0" err="1">
                    <a:solidFill>
                      <a:schemeClr val="tx1"/>
                    </a:solidFill>
                  </a:rPr>
                  <a:t>проранжировать</a:t>
                </a:r>
                <a:r>
                  <a:rPr lang="ru-RU" sz="2600" b="1" dirty="0">
                    <a:solidFill>
                      <a:schemeClr val="tx1"/>
                    </a:solidFill>
                  </a:rPr>
                  <a:t> таблицу 1 с различным количеством факторов (х</a:t>
                </a:r>
                <a:r>
                  <a:rPr lang="ru-RU" sz="2600" b="1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ru-RU" sz="2600" b="1" dirty="0">
                    <a:solidFill>
                      <a:schemeClr val="tx1"/>
                    </a:solidFill>
                  </a:rPr>
                  <a:t>, х</a:t>
                </a:r>
                <a:r>
                  <a:rPr lang="ru-RU" sz="26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ru-RU" sz="2600" b="1" dirty="0">
                    <a:solidFill>
                      <a:schemeClr val="tx1"/>
                    </a:solidFill>
                  </a:rPr>
                  <a:t>, ..., х</a:t>
                </a:r>
                <a:r>
                  <a:rPr lang="en-US" sz="2600" b="1" baseline="-25000" dirty="0">
                    <a:solidFill>
                      <a:schemeClr val="tx1"/>
                    </a:solidFill>
                  </a:rPr>
                  <a:t>n</a:t>
                </a:r>
                <a:r>
                  <a:rPr lang="ru-RU" sz="2600" b="1" dirty="0">
                    <a:solidFill>
                      <a:schemeClr val="tx1"/>
                    </a:solidFill>
                  </a:rPr>
                  <a:t>). Для каждого фактора находят сумму рангов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ru-RU" sz="2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2600" b="1" dirty="0">
                    <a:solidFill>
                      <a:schemeClr val="tx1"/>
                    </a:solidFill>
                  </a:rPr>
                  <a:t>, где </a:t>
                </a:r>
                <a:r>
                  <a:rPr lang="en-US" sz="2600" b="1" dirty="0">
                    <a:solidFill>
                      <a:schemeClr val="tx1"/>
                    </a:solidFill>
                  </a:rPr>
                  <a:t>m </a:t>
                </a:r>
                <a:r>
                  <a:rPr lang="ru-RU" sz="2600" b="1" dirty="0">
                    <a:solidFill>
                      <a:schemeClr val="tx1"/>
                    </a:solidFill>
                  </a:rPr>
                  <a:t>- число опрошенных специалистов;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ru-RU" sz="2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600" b="1" dirty="0">
                    <a:solidFill>
                      <a:schemeClr val="tx1"/>
                    </a:solidFill>
                  </a:rPr>
                  <a:t>- ранг i-</a:t>
                </a:r>
                <a:r>
                  <a:rPr lang="ru-RU" sz="2600" b="1" dirty="0" err="1">
                    <a:solidFill>
                      <a:schemeClr val="tx1"/>
                    </a:solidFill>
                  </a:rPr>
                  <a:t>го</a:t>
                </a:r>
                <a:r>
                  <a:rPr lang="ru-RU" sz="2600" b="1" dirty="0">
                    <a:solidFill>
                      <a:schemeClr val="tx1"/>
                    </a:solidFill>
                  </a:rPr>
                  <a:t> фактора, присвоенный j-м исследователем. Затем вычисляют отклонение Δ суммы рангов от средней суммы рангов для каждого из факторов по формуле 1: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ru-RU" sz="2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ru-RU" sz="2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ru-RU" sz="2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ru-RU" sz="2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ru-RU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ru-RU" sz="2600" b="1" dirty="0">
                    <a:solidFill>
                      <a:schemeClr val="tx1"/>
                    </a:solidFill>
                  </a:rPr>
                  <a:t> 				(1)</a:t>
                </a:r>
              </a:p>
              <a:p>
                <a:r>
                  <a:rPr lang="ru-RU" sz="2600" b="1" dirty="0">
                    <a:solidFill>
                      <a:schemeClr val="tx1"/>
                    </a:solidFill>
                  </a:rPr>
                  <a:t>где</a:t>
                </a:r>
                <a:r>
                  <a:rPr lang="ru-RU" sz="2600" b="1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2600" b="1" i="1" dirty="0">
                    <a:solidFill>
                      <a:schemeClr val="tx1"/>
                    </a:solidFill>
                  </a:rPr>
                  <a:t> - </a:t>
                </a:r>
                <a:r>
                  <a:rPr lang="ru-RU" sz="2600" b="1" dirty="0">
                    <a:solidFill>
                      <a:schemeClr val="tx1"/>
                    </a:solidFill>
                  </a:rPr>
                  <a:t>отклонение суммы рангов i-</a:t>
                </a:r>
                <a:r>
                  <a:rPr lang="ru-RU" sz="2600" b="1" dirty="0" err="1">
                    <a:solidFill>
                      <a:schemeClr val="tx1"/>
                    </a:solidFill>
                  </a:rPr>
                  <a:t>го</a:t>
                </a:r>
                <a:r>
                  <a:rPr lang="ru-RU" sz="2600" b="1" dirty="0">
                    <a:solidFill>
                      <a:schemeClr val="tx1"/>
                    </a:solidFill>
                  </a:rPr>
                  <a:t> фактора от средней суммы рангов; k - число факторов;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ru-RU" sz="2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ru-RU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ru-RU" sz="2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ru-RU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ru-RU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ru-RU" sz="2600" b="1" dirty="0">
                    <a:solidFill>
                      <a:schemeClr val="tx1"/>
                    </a:solidFill>
                  </a:rPr>
                  <a:t>- средняя сумма рангов.</a:t>
                </a:r>
              </a:p>
              <a:p>
                <a:r>
                  <a:rPr lang="ru-RU" sz="2800" b="1" dirty="0">
                    <a:solidFill>
                      <a:schemeClr val="tx1"/>
                    </a:solidFill>
                  </a:rPr>
                  <a:t>Находим для каждого из факторов отклонение Δ суммы рангов от средней суммы рангов. Отклонение Δ</a:t>
                </a:r>
                <a:r>
                  <a:rPr lang="ru-RU" sz="2800" b="1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ru-RU" sz="2800" b="1" dirty="0">
                    <a:solidFill>
                      <a:schemeClr val="tx1"/>
                    </a:solidFill>
                  </a:rPr>
                  <a:t> суммы рангов первого фактора от средней суммы рангов по формуле 1.</a:t>
                </a:r>
              </a:p>
              <a:p>
                <a:endParaRPr lang="ru-RU" sz="2600" b="1" dirty="0">
                  <a:solidFill>
                    <a:schemeClr val="bg1"/>
                  </a:solidFill>
                </a:endParaRPr>
              </a:p>
              <a:p>
                <a:endParaRPr lang="ru-RU" sz="2600" b="1" dirty="0">
                  <a:solidFill>
                    <a:schemeClr val="bg1"/>
                  </a:solidFill>
                </a:endParaRPr>
              </a:p>
              <a:p>
                <a:endParaRPr lang="ru-RU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FA90145-FCD3-46AB-B6D5-18781796F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8742" y="0"/>
                <a:ext cx="10231222" cy="6493164"/>
              </a:xfrm>
              <a:blipFill>
                <a:blip r:embed="rId2"/>
                <a:stretch>
                  <a:fillRect l="-1430" t="-1221" r="-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 descr="2&#10;">
            <a:extLst>
              <a:ext uri="{FF2B5EF4-FFF2-40B4-BE49-F238E27FC236}">
                <a16:creationId xmlns:a16="http://schemas.microsoft.com/office/drawing/2014/main" id="{DAE42792-BB81-4F66-B4D6-9EDF99D9CC3B}"/>
              </a:ext>
            </a:extLst>
          </p:cNvPr>
          <p:cNvSpPr/>
          <p:nvPr/>
        </p:nvSpPr>
        <p:spPr>
          <a:xfrm>
            <a:off x="0" y="6374167"/>
            <a:ext cx="470517" cy="48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3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FD35CEC-8E9F-448F-A356-2C5848E840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5017" y="257452"/>
                <a:ext cx="10886983" cy="5929593"/>
              </a:xfrm>
            </p:spPr>
            <p:txBody>
              <a:bodyPr>
                <a:normAutofit/>
              </a:bodyPr>
              <a:lstStyle/>
              <a:p>
                <a:r>
                  <a:rPr lang="ru-RU" b="1" dirty="0">
                    <a:solidFill>
                      <a:schemeClr val="tx1"/>
                    </a:solidFill>
                  </a:rPr>
                  <a:t>Определив значения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Δi</a:t>
                </a:r>
                <a:r>
                  <a:rPr lang="ru-RU" b="1" dirty="0">
                    <a:solidFill>
                      <a:schemeClr val="tx1"/>
                    </a:solidFill>
                  </a:rPr>
                  <a:t>, для каждого из факторов, оценивают степень согласованности мнений опрошенных специалистов. Для этого используют коэффициент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конкордации</a:t>
                </a:r>
                <a:r>
                  <a:rPr lang="ru-RU" b="1" dirty="0">
                    <a:solidFill>
                      <a:schemeClr val="tx1"/>
                    </a:solidFill>
                  </a:rPr>
                  <a:t> W, который вычисляют по формуле 2: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ru-RU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𝟏𝟐𝐒</m:t>
                        </m:r>
                      </m:num>
                      <m:den>
                        <m:sSup>
                          <m:sSupPr>
                            <m:ctrlP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p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ru-RU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						(2)</a:t>
                </a:r>
              </a:p>
              <a:p>
                <a:r>
                  <a:rPr lang="ru-RU" b="1" dirty="0">
                    <a:solidFill>
                      <a:schemeClr val="tx1"/>
                    </a:solidFill>
                  </a:rPr>
                  <a:t>где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</m:t>
                    </m:r>
                    <m:r>
                      <a:rPr lang="ru-RU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ru-RU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p>
                      <m:e>
                        <m:sSub>
                          <m:sSubPr>
                            <m:ctrlP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, расчет формулы 3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𝟕𝟎𝟐</m:t>
                        </m:r>
                      </m:num>
                      <m:den>
                        <m:sSup>
                          <m:sSupPr>
                            <m:ctrlP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ru-RU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0,669.</a:t>
                </a:r>
              </a:p>
              <a:p>
                <a:r>
                  <a:rPr lang="ru-RU" b="1" dirty="0">
                    <a:solidFill>
                      <a:schemeClr val="tx1"/>
                    </a:solidFill>
                  </a:rPr>
                  <a:t>Установлено, что при k&gt;2 величина m (k – 1) W подчиняется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𝛘</m:t>
                        </m:r>
                      </m:e>
                      <m:sub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- распределению с числом степеней свободы f = k - 1. Значимость коэффициента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конкордации</a:t>
                </a:r>
                <a:r>
                  <a:rPr lang="ru-RU" b="1" dirty="0">
                    <a:solidFill>
                      <a:schemeClr val="tx1"/>
                    </a:solidFill>
                  </a:rPr>
                  <a:t> W устанавливают с помощью критерия Пирсона. Для этого находят расчетное значение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𝛘</m:t>
                        </m:r>
                      </m:e>
                      <m:sub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р</m:t>
                        </m:r>
                      </m:sub>
                      <m:sup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 па формулу 3:</a:t>
                </a: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𝛘</m:t>
                        </m:r>
                      </m:e>
                      <m:sub>
                        <m:r>
                          <a:rPr lang="ru-RU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р</m:t>
                        </m:r>
                      </m:sub>
                      <m:sup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ru-RU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ru-RU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ru-RU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– 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ru-RU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𝟏𝟐𝐒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𝐦𝐤</m:t>
                        </m:r>
                        <m:r>
                          <a:rPr lang="ru-RU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ru-RU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chemeClr val="tx1"/>
                    </a:solidFill>
                  </a:rPr>
                  <a:t> 	</a:t>
                </a:r>
                <a:r>
                  <a:rPr lang="ru-RU" b="1" dirty="0">
                    <a:solidFill>
                      <a:schemeClr val="bg1"/>
                    </a:solidFill>
                  </a:rPr>
                  <a:t>			</a:t>
                </a:r>
                <a:r>
                  <a:rPr lang="ru-RU" b="1" dirty="0"/>
                  <a:t>(3)</a:t>
                </a:r>
              </a:p>
              <a:p>
                <a:endParaRPr lang="ru-RU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FD35CEC-8E9F-448F-A356-2C5848E840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5017" y="257452"/>
                <a:ext cx="10886983" cy="5929593"/>
              </a:xfrm>
              <a:blipFill>
                <a:blip r:embed="rId2"/>
                <a:stretch>
                  <a:fillRect l="-1120" t="-1336" r="-1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 descr="2&#10;">
            <a:extLst>
              <a:ext uri="{FF2B5EF4-FFF2-40B4-BE49-F238E27FC236}">
                <a16:creationId xmlns:a16="http://schemas.microsoft.com/office/drawing/2014/main" id="{A984A385-F064-43E8-9B0B-B06DAF0B8839}"/>
              </a:ext>
            </a:extLst>
          </p:cNvPr>
          <p:cNvSpPr/>
          <p:nvPr/>
        </p:nvSpPr>
        <p:spPr>
          <a:xfrm>
            <a:off x="71021" y="6374167"/>
            <a:ext cx="470517" cy="48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9E430FD-9A90-4655-A9FD-191C8672ED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3216" y="0"/>
                <a:ext cx="11545455" cy="6858000"/>
              </a:xfrm>
            </p:spPr>
            <p:txBody>
              <a:bodyPr>
                <a:noAutofit/>
              </a:bodyPr>
              <a:lstStyle/>
              <a:p>
                <a:r>
                  <a:rPr lang="ru-RU" sz="3200" b="1" dirty="0">
                    <a:solidFill>
                      <a:schemeClr val="tx1"/>
                    </a:solidFill>
                  </a:rPr>
                  <a:t>Расчетное значение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р</m:t>
                        </m:r>
                      </m:sub>
                      <m:sup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ru-RU" sz="3200" b="1" dirty="0">
                    <a:solidFill>
                      <a:schemeClr val="tx1"/>
                    </a:solidFill>
                  </a:rPr>
                  <a:t> сравнивают с табличным значением из распределения Пирсона которые представлены в источнике [4] статьи и слайд 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7</a:t>
                </a:r>
                <a:r>
                  <a:rPr lang="ru-RU" sz="3200" b="1" dirty="0">
                    <a:solidFill>
                      <a:schemeClr val="tx1"/>
                    </a:solidFill>
                  </a:rPr>
                  <a:t>, найденным для принятого уровня значимости и числа степеней свободы f = k - 1. Гипотеза о наличии согласия мнений опрошенных специалистов принимается, если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р</m:t>
                        </m:r>
                      </m:sub>
                      <m:sup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ru-RU" sz="3200" b="1" dirty="0">
                    <a:solidFill>
                      <a:schemeClr val="tx1"/>
                    </a:solidFill>
                  </a:rPr>
                  <a:t>≥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ru-RU" sz="3200" b="1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ru-RU" sz="3600" b="1" dirty="0"/>
                  <a:t>В нашем случае получилось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ru-RU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р</m:t>
                        </m:r>
                      </m:sub>
                      <m:sup>
                        <m:r>
                          <a:rPr lang="ru-RU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ru-RU" sz="3600" b="1" dirty="0">
                    <a:solidFill>
                      <a:schemeClr val="tx1"/>
                    </a:solidFill>
                  </a:rPr>
                  <a:t>=23,415&gt;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ru-RU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ru-RU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ru-RU" sz="3600" b="1" dirty="0">
                    <a:solidFill>
                      <a:schemeClr val="tx1"/>
                    </a:solidFill>
                  </a:rPr>
                  <a:t>=14,067, следовательно можно считать, что мнения специалистов согласуются.</a:t>
                </a:r>
              </a:p>
              <a:p>
                <a:endParaRPr lang="ru-RU" sz="2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9E430FD-9A90-4655-A9FD-191C8672E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216" y="0"/>
                <a:ext cx="11545455" cy="6858000"/>
              </a:xfrm>
              <a:blipFill>
                <a:blip r:embed="rId2"/>
                <a:stretch>
                  <a:fillRect l="-2006" t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 descr="2&#10;">
            <a:extLst>
              <a:ext uri="{FF2B5EF4-FFF2-40B4-BE49-F238E27FC236}">
                <a16:creationId xmlns:a16="http://schemas.microsoft.com/office/drawing/2014/main" id="{1B3A8120-12DC-40AB-B635-914877BDDA4B}"/>
              </a:ext>
            </a:extLst>
          </p:cNvPr>
          <p:cNvSpPr/>
          <p:nvPr/>
        </p:nvSpPr>
        <p:spPr>
          <a:xfrm>
            <a:off x="71021" y="6374167"/>
            <a:ext cx="470517" cy="48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6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305F48-30B1-47C0-8C4E-4FC689788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0647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AC4FE-E688-42D4-8B3B-56167B0FB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472" y="869662"/>
            <a:ext cx="6585527" cy="4933950"/>
          </a:xfrm>
          <a:prstGeom prst="rect">
            <a:avLst/>
          </a:prstGeom>
        </p:spPr>
      </p:pic>
      <p:sp>
        <p:nvSpPr>
          <p:cNvPr id="6" name="Прямоугольник 5" descr="2&#10;">
            <a:extLst>
              <a:ext uri="{FF2B5EF4-FFF2-40B4-BE49-F238E27FC236}">
                <a16:creationId xmlns:a16="http://schemas.microsoft.com/office/drawing/2014/main" id="{FED3A5D2-4F89-4729-B64F-2473696441FD}"/>
              </a:ext>
            </a:extLst>
          </p:cNvPr>
          <p:cNvSpPr/>
          <p:nvPr/>
        </p:nvSpPr>
        <p:spPr>
          <a:xfrm>
            <a:off x="11721483" y="6374167"/>
            <a:ext cx="470517" cy="48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2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0B36284-BC76-4F6E-A054-C7D527546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609888"/>
              </p:ext>
            </p:extLst>
          </p:nvPr>
        </p:nvGraphicFramePr>
        <p:xfrm>
          <a:off x="0" y="870013"/>
          <a:ext cx="12192000" cy="527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 descr="2&#10;">
            <a:extLst>
              <a:ext uri="{FF2B5EF4-FFF2-40B4-BE49-F238E27FC236}">
                <a16:creationId xmlns:a16="http://schemas.microsoft.com/office/drawing/2014/main" id="{99F5D1C5-9B19-441F-A888-9F37C3C79858}"/>
              </a:ext>
            </a:extLst>
          </p:cNvPr>
          <p:cNvSpPr/>
          <p:nvPr/>
        </p:nvSpPr>
        <p:spPr>
          <a:xfrm>
            <a:off x="71021" y="6374167"/>
            <a:ext cx="470517" cy="48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64E8DE-8472-4A4B-B0D3-DC9F9FF1244D}"/>
              </a:ext>
            </a:extLst>
          </p:cNvPr>
          <p:cNvSpPr/>
          <p:nvPr/>
        </p:nvSpPr>
        <p:spPr>
          <a:xfrm>
            <a:off x="1579417" y="672667"/>
            <a:ext cx="10290027" cy="5367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Выполнив анализ и подведя итоги, можно сделать следующие предположения: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проведения анкетирования и полученным данным от специалистов основные составляющие объекта водоснабжения получают следующую значимость по возрастанию, разделив в 3 цвета по степени значимости как видно на диаграмме факторов представленном на рисунке 1 зеленый наиболее значимые, желтый средней значимости, красный наименее значимые: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2400" b="1" dirty="0">
                <a:solidFill>
                  <a:srgbClr val="00B05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место: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 потребность региона в воде, м3.</a:t>
            </a:r>
          </a:p>
          <a:p>
            <a:pPr marL="457200">
              <a:lnSpc>
                <a:spcPct val="115000"/>
              </a:lnSpc>
            </a:pPr>
            <a:r>
              <a:rPr lang="ru-RU" sz="2400" b="1" dirty="0">
                <a:solidFill>
                  <a:srgbClr val="00B05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место: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Напор воды в системе водоснабжения, бар.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место: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учета и контроля необоснованных потерь воды, %.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место: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Производительность водозаборных сооружений, м</a:t>
            </a:r>
            <a:r>
              <a:rPr lang="ru-RU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место: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Производительность систем водоподготовки, м</a:t>
            </a:r>
            <a:r>
              <a:rPr lang="ru-RU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место: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 трубопроводов, м/сек.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место: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учета водопотребления,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место: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водонапорных башен или резервуаров, м3 .</a:t>
            </a:r>
          </a:p>
        </p:txBody>
      </p:sp>
      <p:sp>
        <p:nvSpPr>
          <p:cNvPr id="3" name="Прямоугольник 2" descr="2&#10;">
            <a:extLst>
              <a:ext uri="{FF2B5EF4-FFF2-40B4-BE49-F238E27FC236}">
                <a16:creationId xmlns:a16="http://schemas.microsoft.com/office/drawing/2014/main" id="{FBE46584-DB65-4A77-8C05-3615FF97D40A}"/>
              </a:ext>
            </a:extLst>
          </p:cNvPr>
          <p:cNvSpPr/>
          <p:nvPr/>
        </p:nvSpPr>
        <p:spPr>
          <a:xfrm>
            <a:off x="71021" y="6374167"/>
            <a:ext cx="470517" cy="48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26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1686</TotalTime>
  <Words>911</Words>
  <Application>Microsoft Office PowerPoint</Application>
  <PresentationFormat>Широкоэкранный</PresentationFormat>
  <Paragraphs>151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Tw Cen MT</vt:lpstr>
      <vt:lpstr>Контур</vt:lpstr>
      <vt:lpstr>МЕТОД АПРИОРНОГО РАНЖИРОВАНИЯ ФАКТОРОВ ПРИ ИССЛЕДОВАНИИ ТЕХНОЛОГИЧЕСКОГО ПРОЦЕССА ВОДОСНАБЖЕНИЯ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АПРИОРНОГО РАНЖИРОВАНИЯ ФАКТОРОВ ПРИ ИССЛЕДОВАНИИ ТЕХНОЛОГИЧЕСКОГО ПРОЦЕССА ВОДОСНАБЖЕНИЯ</dc:title>
  <dc:creator>тимош иван</dc:creator>
  <cp:lastModifiedBy>тимош</cp:lastModifiedBy>
  <cp:revision>7</cp:revision>
  <dcterms:created xsi:type="dcterms:W3CDTF">2024-04-08T10:20:58Z</dcterms:created>
  <dcterms:modified xsi:type="dcterms:W3CDTF">2024-05-22T20:03:05Z</dcterms:modified>
</cp:coreProperties>
</file>