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959" r:id="rId1"/>
  </p:sldMasterIdLst>
  <p:notesMasterIdLst>
    <p:notesMasterId r:id="rId17"/>
  </p:notesMasterIdLst>
  <p:handoutMasterIdLst>
    <p:handoutMasterId r:id="rId18"/>
  </p:handoutMasterIdLst>
  <p:sldIdLst>
    <p:sldId id="414" r:id="rId2"/>
    <p:sldId id="266" r:id="rId3"/>
    <p:sldId id="284" r:id="rId4"/>
    <p:sldId id="286" r:id="rId5"/>
    <p:sldId id="292" r:id="rId6"/>
    <p:sldId id="517" r:id="rId7"/>
    <p:sldId id="518" r:id="rId8"/>
    <p:sldId id="519" r:id="rId9"/>
    <p:sldId id="520" r:id="rId10"/>
    <p:sldId id="523" r:id="rId11"/>
    <p:sldId id="524" r:id="rId12"/>
    <p:sldId id="525" r:id="rId13"/>
    <p:sldId id="526" r:id="rId14"/>
    <p:sldId id="527" r:id="rId15"/>
    <p:sldId id="506" r:id="rId16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ambria Math" panose="02040503050406030204" pitchFamily="18" charset="0"/>
      <p:regular r:id="rId25"/>
    </p:embeddedFont>
    <p:embeddedFont>
      <p:font typeface="Corbel" panose="020B0503020204020204" pitchFamily="34" charset="0"/>
      <p:regular r:id="rId26"/>
      <p:bold r:id="rId27"/>
      <p:italic r:id="rId28"/>
      <p:boldItalic r:id="rId29"/>
    </p:embeddedFont>
    <p:embeddedFont>
      <p:font typeface="Corbel Light" panose="020B0303020204020204" pitchFamily="34" charset="0"/>
      <p:regular r:id="rId30"/>
      <p:italic r:id="rId31"/>
    </p:embeddedFont>
    <p:embeddedFont>
      <p:font typeface="Microsoft JhengHei UI Light" panose="020B0304030504040204" pitchFamily="34" charset="-120"/>
      <p:regular r:id="rId32"/>
    </p:embeddedFont>
    <p:embeddedFont>
      <p:font typeface="Palatino Linotype" panose="02040502050505030304" pitchFamily="18" charset="0"/>
      <p:regular r:id="rId33"/>
      <p:bold r:id="rId34"/>
      <p:italic r:id="rId35"/>
      <p:boldItalic r:id="rId36"/>
    </p:embeddedFont>
    <p:embeddedFont>
      <p:font typeface="Times" panose="02020603050405020304" pitchFamily="18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007161"/>
    <a:srgbClr val="E3A40E"/>
    <a:srgbClr val="E19F1A"/>
    <a:srgbClr val="004990"/>
    <a:srgbClr val="007CC2"/>
    <a:srgbClr val="00B15A"/>
    <a:srgbClr val="F59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86381" autoAdjust="0"/>
  </p:normalViewPr>
  <p:slideViewPr>
    <p:cSldViewPr snapToGrid="0">
      <p:cViewPr varScale="1">
        <p:scale>
          <a:sx n="95" d="100"/>
          <a:sy n="95" d="100"/>
        </p:scale>
        <p:origin x="195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88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3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noFill/>
              <a:ln w="6350">
                <a:solidFill>
                  <a:schemeClr val="tx2"/>
                </a:solidFill>
              </a:ln>
              <a:effectLst/>
            </c:spPr>
          </c:marker>
          <c:trendline>
            <c:spPr>
              <a:ln w="19050" cap="rnd">
                <a:noFill/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noFill/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1.7598817534596373E-2"/>
                  <c:y val="0.7651899640632999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BY"/>
                </a:p>
              </c:txPr>
            </c:trendlineLbl>
          </c:trendline>
          <c:xVal>
            <c:numRef>
              <c:f>Лист2!$D$1:$D$201</c:f>
              <c:numCache>
                <c:formatCode>General</c:formatCode>
                <c:ptCount val="201"/>
                <c:pt idx="0">
                  <c:v>105.8087827444279</c:v>
                </c:pt>
                <c:pt idx="1">
                  <c:v>101.35586682116212</c:v>
                </c:pt>
                <c:pt idx="2">
                  <c:v>94.506344924427907</c:v>
                </c:pt>
                <c:pt idx="3">
                  <c:v>102.4791170805407</c:v>
                </c:pt>
                <c:pt idx="4">
                  <c:v>101.89081238831895</c:v>
                </c:pt>
                <c:pt idx="5">
                  <c:v>90.965711254066349</c:v>
                </c:pt>
                <c:pt idx="7">
                  <c:v>95.084927624216192</c:v>
                </c:pt>
                <c:pt idx="9">
                  <c:v>95.321392619502205</c:v>
                </c:pt>
                <c:pt idx="10">
                  <c:v>80.770451201403048</c:v>
                </c:pt>
                <c:pt idx="11">
                  <c:v>82.787096458698556</c:v>
                </c:pt>
                <c:pt idx="13">
                  <c:v>100.15398257467189</c:v>
                </c:pt>
                <c:pt idx="15">
                  <c:v>98.741830805777141</c:v>
                </c:pt>
                <c:pt idx="16">
                  <c:v>100.58521918958701</c:v>
                </c:pt>
                <c:pt idx="18">
                  <c:v>97.039950338335061</c:v>
                </c:pt>
                <c:pt idx="19">
                  <c:v>96.688725622675776</c:v>
                </c:pt>
                <c:pt idx="20">
                  <c:v>102.25859320572138</c:v>
                </c:pt>
                <c:pt idx="21">
                  <c:v>100.28494032336039</c:v>
                </c:pt>
                <c:pt idx="22">
                  <c:v>90.309784542056008</c:v>
                </c:pt>
                <c:pt idx="23">
                  <c:v>97.203694331934713</c:v>
                </c:pt>
                <c:pt idx="25">
                  <c:v>89.165366355710816</c:v>
                </c:pt>
                <c:pt idx="26">
                  <c:v>71.438929477583315</c:v>
                </c:pt>
                <c:pt idx="27">
                  <c:v>78.797760833146896</c:v>
                </c:pt>
                <c:pt idx="30">
                  <c:v>101.08500540178656</c:v>
                </c:pt>
                <c:pt idx="31">
                  <c:v>100.95948045970351</c:v>
                </c:pt>
                <c:pt idx="32">
                  <c:v>100.76254957768063</c:v>
                </c:pt>
                <c:pt idx="33">
                  <c:v>102.73925300527549</c:v>
                </c:pt>
                <c:pt idx="35">
                  <c:v>94.700774268777565</c:v>
                </c:pt>
                <c:pt idx="36">
                  <c:v>98.427908578503803</c:v>
                </c:pt>
                <c:pt idx="37">
                  <c:v>94.855527929677322</c:v>
                </c:pt>
                <c:pt idx="38">
                  <c:v>96.9614729374305</c:v>
                </c:pt>
                <c:pt idx="40">
                  <c:v>95.506883721349851</c:v>
                </c:pt>
                <c:pt idx="41">
                  <c:v>100.76242714201362</c:v>
                </c:pt>
                <c:pt idx="42">
                  <c:v>102.08720225257886</c:v>
                </c:pt>
                <c:pt idx="44">
                  <c:v>98.291105673198658</c:v>
                </c:pt>
                <c:pt idx="45">
                  <c:v>96.269112687018946</c:v>
                </c:pt>
                <c:pt idx="46">
                  <c:v>92.994613174731739</c:v>
                </c:pt>
                <c:pt idx="50">
                  <c:v>100.45628335596953</c:v>
                </c:pt>
                <c:pt idx="55">
                  <c:v>98.277038955722702</c:v>
                </c:pt>
                <c:pt idx="56">
                  <c:v>100.12442256264066</c:v>
                </c:pt>
                <c:pt idx="57">
                  <c:v>101.44563036753723</c:v>
                </c:pt>
                <c:pt idx="58">
                  <c:v>99.397350540740604</c:v>
                </c:pt>
                <c:pt idx="59">
                  <c:v>102.88924748690977</c:v>
                </c:pt>
                <c:pt idx="60">
                  <c:v>97.899376723952358</c:v>
                </c:pt>
                <c:pt idx="61">
                  <c:v>96.764892878852933</c:v>
                </c:pt>
                <c:pt idx="67">
                  <c:v>101.82221209967824</c:v>
                </c:pt>
                <c:pt idx="69">
                  <c:v>97.791462900365786</c:v>
                </c:pt>
                <c:pt idx="73">
                  <c:v>102.16812675411131</c:v>
                </c:pt>
                <c:pt idx="75">
                  <c:v>97.337940559795328</c:v>
                </c:pt>
                <c:pt idx="76">
                  <c:v>103.92696148336898</c:v>
                </c:pt>
                <c:pt idx="77">
                  <c:v>100.58189379493385</c:v>
                </c:pt>
                <c:pt idx="78">
                  <c:v>101.23576588618863</c:v>
                </c:pt>
                <c:pt idx="79">
                  <c:v>93.248212461259413</c:v>
                </c:pt>
                <c:pt idx="80">
                  <c:v>101.35116133506386</c:v>
                </c:pt>
                <c:pt idx="84">
                  <c:v>98.519812166564435</c:v>
                </c:pt>
                <c:pt idx="85">
                  <c:v>94.353846407598468</c:v>
                </c:pt>
                <c:pt idx="86">
                  <c:v>101.31942602810162</c:v>
                </c:pt>
                <c:pt idx="88">
                  <c:v>100.36570784639622</c:v>
                </c:pt>
                <c:pt idx="89">
                  <c:v>99.350530069613939</c:v>
                </c:pt>
                <c:pt idx="91">
                  <c:v>99.121190126141244</c:v>
                </c:pt>
                <c:pt idx="93">
                  <c:v>85.369846087852409</c:v>
                </c:pt>
                <c:pt idx="94">
                  <c:v>103.31953237829055</c:v>
                </c:pt>
                <c:pt idx="96">
                  <c:v>99.674930501501819</c:v>
                </c:pt>
                <c:pt idx="98">
                  <c:v>97.75871248266219</c:v>
                </c:pt>
                <c:pt idx="100">
                  <c:v>93.492512161917688</c:v>
                </c:pt>
                <c:pt idx="103">
                  <c:v>99.754599220063596</c:v>
                </c:pt>
                <c:pt idx="104">
                  <c:v>94.392671987049425</c:v>
                </c:pt>
                <c:pt idx="105">
                  <c:v>96.557149282548835</c:v>
                </c:pt>
                <c:pt idx="106">
                  <c:v>97.214288305468841</c:v>
                </c:pt>
                <c:pt idx="107">
                  <c:v>81.116738506022045</c:v>
                </c:pt>
                <c:pt idx="108">
                  <c:v>79.19103207179397</c:v>
                </c:pt>
                <c:pt idx="109">
                  <c:v>78.011588961825012</c:v>
                </c:pt>
                <c:pt idx="110">
                  <c:v>84.314297997653782</c:v>
                </c:pt>
                <c:pt idx="111">
                  <c:v>85.711182899961031</c:v>
                </c:pt>
                <c:pt idx="112">
                  <c:v>84.327922787031099</c:v>
                </c:pt>
                <c:pt idx="116">
                  <c:v>95.039589083220733</c:v>
                </c:pt>
                <c:pt idx="118">
                  <c:v>93.676537452059193</c:v>
                </c:pt>
                <c:pt idx="120">
                  <c:v>95.766429211082055</c:v>
                </c:pt>
                <c:pt idx="122">
                  <c:v>98.128841208666699</c:v>
                </c:pt>
                <c:pt idx="124">
                  <c:v>97.812495107921535</c:v>
                </c:pt>
                <c:pt idx="129">
                  <c:v>89.409256678936345</c:v>
                </c:pt>
                <c:pt idx="130">
                  <c:v>102.44962978247489</c:v>
                </c:pt>
                <c:pt idx="131">
                  <c:v>95.529058905337322</c:v>
                </c:pt>
                <c:pt idx="132">
                  <c:v>100.15398257467189</c:v>
                </c:pt>
                <c:pt idx="133">
                  <c:v>101.74835280909784</c:v>
                </c:pt>
                <c:pt idx="134">
                  <c:v>104.70649525376541</c:v>
                </c:pt>
                <c:pt idx="136">
                  <c:v>93.400159993081388</c:v>
                </c:pt>
                <c:pt idx="138">
                  <c:v>100.70269626590849</c:v>
                </c:pt>
                <c:pt idx="139">
                  <c:v>101.19832958222875</c:v>
                </c:pt>
                <c:pt idx="141">
                  <c:v>94.210450989668487</c:v>
                </c:pt>
                <c:pt idx="143">
                  <c:v>93.70291014442617</c:v>
                </c:pt>
                <c:pt idx="144">
                  <c:v>97.488265316584801</c:v>
                </c:pt>
                <c:pt idx="145">
                  <c:v>92.528374511131773</c:v>
                </c:pt>
                <c:pt idx="150">
                  <c:v>103.15675221500206</c:v>
                </c:pt>
                <c:pt idx="156">
                  <c:v>98.632805629757115</c:v>
                </c:pt>
                <c:pt idx="157">
                  <c:v>98.14831017845205</c:v>
                </c:pt>
                <c:pt idx="158">
                  <c:v>96.135342739279295</c:v>
                </c:pt>
                <c:pt idx="161">
                  <c:v>96.581123608627607</c:v>
                </c:pt>
                <c:pt idx="162">
                  <c:v>95.614847990450897</c:v>
                </c:pt>
                <c:pt idx="163">
                  <c:v>95.920760183343432</c:v>
                </c:pt>
                <c:pt idx="166">
                  <c:v>96.871902133532004</c:v>
                </c:pt>
                <c:pt idx="168">
                  <c:v>99.674930501501819</c:v>
                </c:pt>
                <c:pt idx="170">
                  <c:v>95.295179341136389</c:v>
                </c:pt>
                <c:pt idx="171">
                  <c:v>97.049137819030889</c:v>
                </c:pt>
                <c:pt idx="176">
                  <c:v>89.027891870503339</c:v>
                </c:pt>
                <c:pt idx="178">
                  <c:v>116.71088193828152</c:v>
                </c:pt>
                <c:pt idx="181">
                  <c:v>95.057719675492791</c:v>
                </c:pt>
                <c:pt idx="182">
                  <c:v>95.953250435087241</c:v>
                </c:pt>
                <c:pt idx="183">
                  <c:v>95.814950410793031</c:v>
                </c:pt>
                <c:pt idx="185">
                  <c:v>102.40962448594954</c:v>
                </c:pt>
                <c:pt idx="186">
                  <c:v>81.519173831494825</c:v>
                </c:pt>
                <c:pt idx="187">
                  <c:v>83.988669395883335</c:v>
                </c:pt>
                <c:pt idx="188">
                  <c:v>72.21800138372393</c:v>
                </c:pt>
                <c:pt idx="189">
                  <c:v>107.38714433970424</c:v>
                </c:pt>
                <c:pt idx="190">
                  <c:v>72.251876781069981</c:v>
                </c:pt>
                <c:pt idx="191">
                  <c:v>51.770165009502549</c:v>
                </c:pt>
                <c:pt idx="192">
                  <c:v>60.987495273825104</c:v>
                </c:pt>
                <c:pt idx="193">
                  <c:v>80.117744044819148</c:v>
                </c:pt>
                <c:pt idx="194">
                  <c:v>73.753545792614375</c:v>
                </c:pt>
                <c:pt idx="195">
                  <c:v>106.07469861994184</c:v>
                </c:pt>
                <c:pt idx="196">
                  <c:v>119.76217103609446</c:v>
                </c:pt>
                <c:pt idx="197">
                  <c:v>89.895809737957279</c:v>
                </c:pt>
                <c:pt idx="198">
                  <c:v>109.86711156003295</c:v>
                </c:pt>
                <c:pt idx="199">
                  <c:v>83.721289254264363</c:v>
                </c:pt>
                <c:pt idx="200">
                  <c:v>69.180556516474965</c:v>
                </c:pt>
              </c:numCache>
            </c:numRef>
          </c:xVal>
          <c:yVal>
            <c:numRef>
              <c:f>Лист2!$E$1:$E$201</c:f>
              <c:numCache>
                <c:formatCode>General</c:formatCode>
                <c:ptCount val="201"/>
                <c:pt idx="0">
                  <c:v>103.79675374077132</c:v>
                </c:pt>
                <c:pt idx="1">
                  <c:v>102.63219722862488</c:v>
                </c:pt>
                <c:pt idx="2">
                  <c:v>96.280773583483182</c:v>
                </c:pt>
                <c:pt idx="3">
                  <c:v>102.34002163101019</c:v>
                </c:pt>
                <c:pt idx="4">
                  <c:v>100.01674742728915</c:v>
                </c:pt>
                <c:pt idx="5">
                  <c:v>94.916650898477457</c:v>
                </c:pt>
                <c:pt idx="7">
                  <c:v>97.133893952109403</c:v>
                </c:pt>
                <c:pt idx="9">
                  <c:v>95.485769474823314</c:v>
                </c:pt>
                <c:pt idx="10">
                  <c:v>85.511424304863624</c:v>
                </c:pt>
                <c:pt idx="11">
                  <c:v>84.869548994202844</c:v>
                </c:pt>
                <c:pt idx="13">
                  <c:v>101.50575887156748</c:v>
                </c:pt>
                <c:pt idx="15">
                  <c:v>97.710935040484856</c:v>
                </c:pt>
                <c:pt idx="16">
                  <c:v>97.155341981761154</c:v>
                </c:pt>
                <c:pt idx="18">
                  <c:v>94.021807144502816</c:v>
                </c:pt>
                <c:pt idx="19">
                  <c:v>94.811965208583416</c:v>
                </c:pt>
                <c:pt idx="20">
                  <c:v>100.80159527643912</c:v>
                </c:pt>
                <c:pt idx="21">
                  <c:v>98.0423967539503</c:v>
                </c:pt>
                <c:pt idx="22">
                  <c:v>93.454991401432437</c:v>
                </c:pt>
                <c:pt idx="23">
                  <c:v>99.518894378970259</c:v>
                </c:pt>
                <c:pt idx="25">
                  <c:v>93.272244937611291</c:v>
                </c:pt>
                <c:pt idx="26">
                  <c:v>67.20617660015013</c:v>
                </c:pt>
                <c:pt idx="27">
                  <c:v>79.381904608373389</c:v>
                </c:pt>
                <c:pt idx="30">
                  <c:v>103.66632118015124</c:v>
                </c:pt>
                <c:pt idx="31">
                  <c:v>98.555186359691902</c:v>
                </c:pt>
                <c:pt idx="32">
                  <c:v>102.07348601312168</c:v>
                </c:pt>
                <c:pt idx="33">
                  <c:v>101.90543328384146</c:v>
                </c:pt>
                <c:pt idx="35">
                  <c:v>98.521456630407272</c:v>
                </c:pt>
                <c:pt idx="36">
                  <c:v>99.205606426931922</c:v>
                </c:pt>
                <c:pt idx="37">
                  <c:v>99.749924947887791</c:v>
                </c:pt>
                <c:pt idx="38">
                  <c:v>101.61536289586135</c:v>
                </c:pt>
                <c:pt idx="40">
                  <c:v>98.823422118151342</c:v>
                </c:pt>
                <c:pt idx="41">
                  <c:v>101.00200385154383</c:v>
                </c:pt>
                <c:pt idx="42">
                  <c:v>101.30140227930934</c:v>
                </c:pt>
                <c:pt idx="44">
                  <c:v>99.503219741016721</c:v>
                </c:pt>
                <c:pt idx="45">
                  <c:v>94.435092466409742</c:v>
                </c:pt>
                <c:pt idx="46">
                  <c:v>95.881897559485282</c:v>
                </c:pt>
                <c:pt idx="50">
                  <c:v>102.40879549359414</c:v>
                </c:pt>
                <c:pt idx="55">
                  <c:v>100.73447471724398</c:v>
                </c:pt>
                <c:pt idx="56">
                  <c:v>100.74575614218733</c:v>
                </c:pt>
                <c:pt idx="57">
                  <c:v>103.84088554444537</c:v>
                </c:pt>
                <c:pt idx="58">
                  <c:v>99.271236554148544</c:v>
                </c:pt>
                <c:pt idx="59">
                  <c:v>100.97920088207835</c:v>
                </c:pt>
                <c:pt idx="60">
                  <c:v>96.796382564992854</c:v>
                </c:pt>
                <c:pt idx="61">
                  <c:v>96.677496066852413</c:v>
                </c:pt>
                <c:pt idx="67">
                  <c:v>101.60745114277339</c:v>
                </c:pt>
                <c:pt idx="69">
                  <c:v>99.591120435297682</c:v>
                </c:pt>
                <c:pt idx="73">
                  <c:v>100.83774542744268</c:v>
                </c:pt>
                <c:pt idx="75">
                  <c:v>97.258498947855742</c:v>
                </c:pt>
                <c:pt idx="76">
                  <c:v>101.58903932298881</c:v>
                </c:pt>
                <c:pt idx="77">
                  <c:v>98.809102001219713</c:v>
                </c:pt>
                <c:pt idx="78">
                  <c:v>101.32981596251773</c:v>
                </c:pt>
                <c:pt idx="79">
                  <c:v>95.694158356639662</c:v>
                </c:pt>
                <c:pt idx="80">
                  <c:v>101.15887928041499</c:v>
                </c:pt>
                <c:pt idx="84">
                  <c:v>98.086927290539151</c:v>
                </c:pt>
                <c:pt idx="85">
                  <c:v>95.949713835969902</c:v>
                </c:pt>
                <c:pt idx="86">
                  <c:v>99.861444817827703</c:v>
                </c:pt>
                <c:pt idx="88">
                  <c:v>100.93417339028142</c:v>
                </c:pt>
                <c:pt idx="89">
                  <c:v>101.46825864939495</c:v>
                </c:pt>
                <c:pt idx="91">
                  <c:v>98.811717274914344</c:v>
                </c:pt>
                <c:pt idx="93">
                  <c:v>84.778604565602251</c:v>
                </c:pt>
                <c:pt idx="94">
                  <c:v>101.49741494635131</c:v>
                </c:pt>
                <c:pt idx="96">
                  <c:v>100.28455459302197</c:v>
                </c:pt>
                <c:pt idx="98">
                  <c:v>100.01259207887043</c:v>
                </c:pt>
                <c:pt idx="100">
                  <c:v>94.842966289122899</c:v>
                </c:pt>
                <c:pt idx="103">
                  <c:v>97.322345786003936</c:v>
                </c:pt>
                <c:pt idx="104">
                  <c:v>96.394001186274792</c:v>
                </c:pt>
                <c:pt idx="105">
                  <c:v>98.043706713202994</c:v>
                </c:pt>
                <c:pt idx="106">
                  <c:v>99.262400297709803</c:v>
                </c:pt>
                <c:pt idx="107">
                  <c:v>77.168266658961471</c:v>
                </c:pt>
                <c:pt idx="108">
                  <c:v>78.72950390500668</c:v>
                </c:pt>
                <c:pt idx="109">
                  <c:v>81.043743125914716</c:v>
                </c:pt>
                <c:pt idx="110">
                  <c:v>84.885849302167657</c:v>
                </c:pt>
                <c:pt idx="111">
                  <c:v>81.802623482537129</c:v>
                </c:pt>
                <c:pt idx="112">
                  <c:v>84.952757654803548</c:v>
                </c:pt>
                <c:pt idx="116">
                  <c:v>95.495212332580991</c:v>
                </c:pt>
                <c:pt idx="118">
                  <c:v>95.332169092375722</c:v>
                </c:pt>
                <c:pt idx="120">
                  <c:v>97.830050347553311</c:v>
                </c:pt>
                <c:pt idx="122">
                  <c:v>102.31265381013819</c:v>
                </c:pt>
                <c:pt idx="124">
                  <c:v>98.753363196226246</c:v>
                </c:pt>
                <c:pt idx="129">
                  <c:v>86.272936102849343</c:v>
                </c:pt>
                <c:pt idx="130">
                  <c:v>104.01823543661502</c:v>
                </c:pt>
                <c:pt idx="131">
                  <c:v>98.836610349965383</c:v>
                </c:pt>
                <c:pt idx="132">
                  <c:v>97.761042167790862</c:v>
                </c:pt>
                <c:pt idx="133">
                  <c:v>98.49048587702373</c:v>
                </c:pt>
                <c:pt idx="134">
                  <c:v>103.51134851917175</c:v>
                </c:pt>
                <c:pt idx="136">
                  <c:v>93.848987443351149</c:v>
                </c:pt>
                <c:pt idx="138">
                  <c:v>96.612963986099217</c:v>
                </c:pt>
                <c:pt idx="139">
                  <c:v>97.942050310172249</c:v>
                </c:pt>
                <c:pt idx="141">
                  <c:v>93.961352696407147</c:v>
                </c:pt>
                <c:pt idx="143">
                  <c:v>92.531965397193716</c:v>
                </c:pt>
                <c:pt idx="144">
                  <c:v>94.840929951552567</c:v>
                </c:pt>
                <c:pt idx="145">
                  <c:v>95.641640451226834</c:v>
                </c:pt>
                <c:pt idx="150">
                  <c:v>103.12664013356144</c:v>
                </c:pt>
                <c:pt idx="156">
                  <c:v>101.4636182945633</c:v>
                </c:pt>
                <c:pt idx="157">
                  <c:v>100.97975022336439</c:v>
                </c:pt>
                <c:pt idx="158">
                  <c:v>99.348413084584365</c:v>
                </c:pt>
                <c:pt idx="161">
                  <c:v>95.277439102994066</c:v>
                </c:pt>
                <c:pt idx="162">
                  <c:v>97.836559889650118</c:v>
                </c:pt>
                <c:pt idx="163">
                  <c:v>98.199675212337468</c:v>
                </c:pt>
                <c:pt idx="166">
                  <c:v>100.18772481203663</c:v>
                </c:pt>
                <c:pt idx="168">
                  <c:v>102.21655794457362</c:v>
                </c:pt>
                <c:pt idx="170">
                  <c:v>96.712677466075434</c:v>
                </c:pt>
                <c:pt idx="171">
                  <c:v>98.379204050604585</c:v>
                </c:pt>
                <c:pt idx="176">
                  <c:v>89.642360577317334</c:v>
                </c:pt>
                <c:pt idx="178">
                  <c:v>113.92527286007717</c:v>
                </c:pt>
                <c:pt idx="181">
                  <c:v>100.02861069376985</c:v>
                </c:pt>
                <c:pt idx="182">
                  <c:v>99.220450017953198</c:v>
                </c:pt>
                <c:pt idx="183">
                  <c:v>100.38777945965504</c:v>
                </c:pt>
                <c:pt idx="185">
                  <c:v>106.3551965526058</c:v>
                </c:pt>
                <c:pt idx="186">
                  <c:v>85.64975060944667</c:v>
                </c:pt>
                <c:pt idx="187">
                  <c:v>86.90152443874041</c:v>
                </c:pt>
                <c:pt idx="188">
                  <c:v>68.487122746633446</c:v>
                </c:pt>
                <c:pt idx="189">
                  <c:v>107.61899192957137</c:v>
                </c:pt>
                <c:pt idx="190">
                  <c:v>74.565992634840654</c:v>
                </c:pt>
                <c:pt idx="191">
                  <c:v>52.578624586738556</c:v>
                </c:pt>
                <c:pt idx="192">
                  <c:v>57.452831612980944</c:v>
                </c:pt>
                <c:pt idx="193">
                  <c:v>80.746668262206924</c:v>
                </c:pt>
                <c:pt idx="194">
                  <c:v>69.915683618008288</c:v>
                </c:pt>
                <c:pt idx="195">
                  <c:v>103.9819565454697</c:v>
                </c:pt>
                <c:pt idx="196">
                  <c:v>119.66313313557438</c:v>
                </c:pt>
                <c:pt idx="197">
                  <c:v>91.181542370966909</c:v>
                </c:pt>
                <c:pt idx="198">
                  <c:v>108.40556613823563</c:v>
                </c:pt>
                <c:pt idx="199">
                  <c:v>82.874411702908844</c:v>
                </c:pt>
                <c:pt idx="200">
                  <c:v>68.180747209329752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388-412D-8F59-F1C48042836D}"/>
            </c:ext>
          </c:extLst>
        </c:ser>
        <c:ser>
          <c:idx val="1"/>
          <c:order val="1"/>
          <c:spPr>
            <a:ln w="127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D388-412D-8F59-F1C48042836D}"/>
              </c:ext>
            </c:extLst>
          </c:dPt>
          <c:xVal>
            <c:numRef>
              <c:f>Лист2!$H$4:$H$5</c:f>
              <c:numCache>
                <c:formatCode>General</c:formatCode>
                <c:ptCount val="2"/>
                <c:pt idx="0">
                  <c:v>0</c:v>
                </c:pt>
                <c:pt idx="1">
                  <c:v>120</c:v>
                </c:pt>
              </c:numCache>
            </c:numRef>
          </c:xVal>
          <c:yVal>
            <c:numRef>
              <c:f>Лист2!$I$4:$I$5</c:f>
              <c:numCache>
                <c:formatCode>General</c:formatCode>
                <c:ptCount val="2"/>
                <c:pt idx="0">
                  <c:v>0</c:v>
                </c:pt>
                <c:pt idx="1">
                  <c:v>120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D388-412D-8F59-F1C4804283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0953712"/>
        <c:axId val="605131136"/>
      </c:scatterChart>
      <c:valAx>
        <c:axId val="500953712"/>
        <c:scaling>
          <c:orientation val="minMax"/>
          <c:max val="120"/>
          <c:min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BY"/>
          </a:p>
        </c:txPr>
        <c:crossAx val="605131136"/>
        <c:crosses val="autoZero"/>
        <c:crossBetween val="midCat"/>
      </c:valAx>
      <c:valAx>
        <c:axId val="605131136"/>
        <c:scaling>
          <c:orientation val="minMax"/>
          <c:max val="12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BY"/>
          </a:p>
        </c:txPr>
        <c:crossAx val="5009537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BY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bg1"/>
              </a:solidFill>
              <a:ln w="9525">
                <a:solidFill>
                  <a:schemeClr val="tx2"/>
                </a:solidFill>
              </a:ln>
              <a:effectLst/>
            </c:spPr>
          </c:marker>
          <c:trendline>
            <c:spPr>
              <a:ln w="9525" cap="rnd">
                <a:solidFill>
                  <a:srgbClr val="FF0000"/>
                </a:solidFill>
                <a:prstDash val="dash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5867477650422457"/>
                  <c:y val="0.6270223893707276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BY"/>
                </a:p>
              </c:txPr>
            </c:trendlineLbl>
          </c:trendline>
          <c:xVal>
            <c:numRef>
              <c:f>Лист1!$A$1:$A$20</c:f>
              <c:numCache>
                <c:formatCode>General</c:formatCode>
                <c:ptCount val="20"/>
                <c:pt idx="0">
                  <c:v>81</c:v>
                </c:pt>
                <c:pt idx="1">
                  <c:v>99</c:v>
                </c:pt>
                <c:pt idx="2">
                  <c:v>83</c:v>
                </c:pt>
                <c:pt idx="3">
                  <c:v>84</c:v>
                </c:pt>
                <c:pt idx="4">
                  <c:v>87</c:v>
                </c:pt>
                <c:pt idx="5">
                  <c:v>89</c:v>
                </c:pt>
                <c:pt idx="6">
                  <c:v>85</c:v>
                </c:pt>
                <c:pt idx="7">
                  <c:v>85</c:v>
                </c:pt>
                <c:pt idx="8">
                  <c:v>97</c:v>
                </c:pt>
                <c:pt idx="9">
                  <c:v>86</c:v>
                </c:pt>
                <c:pt idx="10">
                  <c:v>92</c:v>
                </c:pt>
                <c:pt idx="11">
                  <c:v>95</c:v>
                </c:pt>
                <c:pt idx="12">
                  <c:v>90</c:v>
                </c:pt>
                <c:pt idx="13">
                  <c:v>90</c:v>
                </c:pt>
                <c:pt idx="14">
                  <c:v>100</c:v>
                </c:pt>
                <c:pt idx="15">
                  <c:v>82</c:v>
                </c:pt>
                <c:pt idx="16">
                  <c:v>94</c:v>
                </c:pt>
                <c:pt idx="17">
                  <c:v>80</c:v>
                </c:pt>
                <c:pt idx="18">
                  <c:v>82</c:v>
                </c:pt>
                <c:pt idx="19">
                  <c:v>100</c:v>
                </c:pt>
              </c:numCache>
            </c:numRef>
          </c:xVal>
          <c:yVal>
            <c:numRef>
              <c:f>Лист1!$B$1:$B$20</c:f>
              <c:numCache>
                <c:formatCode>General</c:formatCode>
                <c:ptCount val="20"/>
                <c:pt idx="0">
                  <c:v>74.5</c:v>
                </c:pt>
                <c:pt idx="1">
                  <c:v>90.8</c:v>
                </c:pt>
                <c:pt idx="2">
                  <c:v>76</c:v>
                </c:pt>
                <c:pt idx="3">
                  <c:v>76.900000000000006</c:v>
                </c:pt>
                <c:pt idx="4">
                  <c:v>80.7</c:v>
                </c:pt>
                <c:pt idx="5">
                  <c:v>82.4</c:v>
                </c:pt>
                <c:pt idx="6">
                  <c:v>80</c:v>
                </c:pt>
                <c:pt idx="7">
                  <c:v>79</c:v>
                </c:pt>
                <c:pt idx="8">
                  <c:v>88</c:v>
                </c:pt>
                <c:pt idx="9">
                  <c:v>78.28</c:v>
                </c:pt>
                <c:pt idx="10">
                  <c:v>84</c:v>
                </c:pt>
                <c:pt idx="11">
                  <c:v>86.96</c:v>
                </c:pt>
                <c:pt idx="12">
                  <c:v>84</c:v>
                </c:pt>
                <c:pt idx="13">
                  <c:v>81</c:v>
                </c:pt>
                <c:pt idx="14">
                  <c:v>91.3</c:v>
                </c:pt>
                <c:pt idx="15">
                  <c:v>77</c:v>
                </c:pt>
                <c:pt idx="16">
                  <c:v>87</c:v>
                </c:pt>
                <c:pt idx="17">
                  <c:v>74.099999999999994</c:v>
                </c:pt>
                <c:pt idx="18">
                  <c:v>75.676000000000002</c:v>
                </c:pt>
                <c:pt idx="19">
                  <c:v>91.3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A21-42E2-A101-AB412FA09A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4304143"/>
        <c:axId val="807546527"/>
      </c:scatterChart>
      <c:valAx>
        <c:axId val="464304143"/>
        <c:scaling>
          <c:orientation val="minMax"/>
          <c:max val="105"/>
          <c:min val="7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>
                    <a:solidFill>
                      <a:schemeClr val="tx2"/>
                    </a:solidFill>
                  </a:rPr>
                  <a:t>X</a:t>
                </a:r>
                <a:r>
                  <a:rPr lang="en-US" baseline="-25000" dirty="0">
                    <a:solidFill>
                      <a:schemeClr val="tx2"/>
                    </a:solidFill>
                  </a:rPr>
                  <a:t>M</a:t>
                </a:r>
                <a:r>
                  <a:rPr lang="en-US" baseline="0" dirty="0">
                    <a:solidFill>
                      <a:schemeClr val="tx2"/>
                    </a:solidFill>
                  </a:rPr>
                  <a:t>, %</a:t>
                </a:r>
                <a:endParaRPr lang="ru-RU" baseline="-25000" dirty="0">
                  <a:solidFill>
                    <a:schemeClr val="tx2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BY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BY"/>
          </a:p>
        </c:txPr>
        <c:crossAx val="807546527"/>
        <c:crosses val="autoZero"/>
        <c:crossBetween val="midCat"/>
      </c:valAx>
      <c:valAx>
        <c:axId val="807546527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>
                    <a:solidFill>
                      <a:schemeClr val="tx2"/>
                    </a:solidFill>
                  </a:rPr>
                  <a:t>X</a:t>
                </a:r>
                <a:r>
                  <a:rPr lang="en-US" baseline="-25000" dirty="0">
                    <a:solidFill>
                      <a:schemeClr val="tx2"/>
                    </a:solidFill>
                  </a:rPr>
                  <a:t>E</a:t>
                </a:r>
                <a:r>
                  <a:rPr lang="ru-RU" baseline="0" dirty="0">
                    <a:solidFill>
                      <a:schemeClr val="tx2"/>
                    </a:solidFill>
                  </a:rPr>
                  <a:t>, %</a:t>
                </a:r>
                <a:endParaRPr lang="ru-RU" baseline="-25000" dirty="0">
                  <a:solidFill>
                    <a:schemeClr val="tx2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BY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BY"/>
          </a:p>
        </c:txPr>
        <c:crossAx val="46430414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BY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8BDAE78D-384B-4A92-A843-699A34FDF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30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198152B9-2C6F-430D-BDEB-550D0279E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92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8152B9-2C6F-430D-BDEB-550D0279E1B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06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8152B9-2C6F-430D-BDEB-550D0279E1B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65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20ADA-D2AE-4E6E-AFC8-78DB8685B467}" type="datetimeFigureOut">
              <a:rPr lang="en-US" smtClean="0"/>
              <a:pPr>
                <a:defRPr/>
              </a:pPr>
              <a:t>5/22/2024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1118C-0360-44A4-A50E-42A82A4B85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78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514239-D3FB-44CC-8F3A-5A64A6BB2625}" type="datetimeFigureOut">
              <a:rPr lang="en-US" smtClean="0"/>
              <a:pPr>
                <a:defRPr/>
              </a:pPr>
              <a:t>5/22/2024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25ABC-F8AB-4CA0-88BC-B74B92C95A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219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C0B14-4AFB-4FF2-B5D3-70D5178180F4}" type="datetimeFigureOut">
              <a:rPr lang="en-US" smtClean="0"/>
              <a:pPr>
                <a:defRPr/>
              </a:pPr>
              <a:t>5/22/2024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0E1F2-D066-4F1B-AF76-92A9BE371B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826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9525"/>
            <a:ext cx="8199438" cy="8588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257300"/>
            <a:ext cx="7772400" cy="48387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06020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5654A7-BF53-4D0A-B300-5AC75F501A01}" type="datetimeFigureOut">
              <a:rPr lang="en-US" smtClean="0"/>
              <a:pPr>
                <a:defRPr/>
              </a:pPr>
              <a:t>5/22/2024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1CFA93-C83C-4287-9E08-3CA7C0A52F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640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0B194B-E238-45F0-8B9F-0C88F81D4773}" type="datetimeFigureOut">
              <a:rPr lang="en-US" smtClean="0"/>
              <a:pPr>
                <a:defRPr/>
              </a:pPr>
              <a:t>5/22/2024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BBD2D-9F8A-4F19-9949-FC5C336A7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56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BCF92D-1E09-4FB0-9229-17CF2BD85BF1}" type="datetimeFigureOut">
              <a:rPr lang="en-US" smtClean="0"/>
              <a:pPr>
                <a:defRPr/>
              </a:pPr>
              <a:t>5/22/2024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705A10-11B2-4E0E-BADE-B7A4E2FA8B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122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06F32F-8AC4-482E-8B1A-FBB46F42DD31}" type="datetimeFigureOut">
              <a:rPr lang="en-US" smtClean="0"/>
              <a:pPr>
                <a:defRPr/>
              </a:pPr>
              <a:t>5/22/2024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47410-F779-4F57-BC3D-C6A8778136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9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BC40BB-742A-442E-8F61-054C88E7CA64}" type="datetimeFigureOut">
              <a:rPr lang="en-US" smtClean="0"/>
              <a:pPr>
                <a:defRPr/>
              </a:pPr>
              <a:t>5/22/2024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52719-FD7F-48D3-8941-04315C1AA9A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773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FAFC2-4686-4F9B-AD90-76D8CD3DF885}" type="datetimeFigureOut">
              <a:rPr lang="en-US" smtClean="0"/>
              <a:pPr>
                <a:defRPr/>
              </a:pPr>
              <a:t>5/22/2024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5BC62F-B0DD-4492-9C3F-5657242A58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69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CB25AD-D193-4F21-AB71-62806E737872}" type="datetimeFigureOut">
              <a:rPr lang="en-US" smtClean="0"/>
              <a:pPr>
                <a:defRPr/>
              </a:pPr>
              <a:t>5/22/2024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56721-CE1E-4456-B824-C3F18421C7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3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18A288-15CF-4BA4-8C08-5CB1718910FD}" type="datetimeFigureOut">
              <a:rPr lang="en-US" smtClean="0"/>
              <a:pPr>
                <a:defRPr/>
              </a:pPr>
              <a:t>5/22/2024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0FF1DE-A6B7-4746-B8A8-9C32D04433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09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23725F1-0237-4B05-936E-AE642887A2A1}" type="datetimeFigureOut">
              <a:rPr lang="en-US" smtClean="0"/>
              <a:pPr>
                <a:defRPr/>
              </a:pPr>
              <a:t>5/22/2024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B605ED-63E2-4830-9A7F-B7E4D99C13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Box 11"/>
          <p:cNvSpPr txBox="1">
            <a:spLocks noChangeArrowheads="1"/>
          </p:cNvSpPr>
          <p:nvPr userDrawn="1"/>
        </p:nvSpPr>
        <p:spPr bwMode="auto">
          <a:xfrm>
            <a:off x="-15875" y="6513513"/>
            <a:ext cx="5635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>
                <a:latin typeface="Arial" charset="0"/>
              </a:rPr>
              <a:t>Slide </a:t>
            </a:r>
            <a:fld id="{A80D9388-BA62-473F-99B3-61D737F00A6D}" type="slidenum">
              <a:rPr lang="en-US" sz="800">
                <a:latin typeface="Arial" charset="0"/>
              </a:rPr>
              <a:pPr>
                <a:defRPr/>
              </a:pPr>
              <a:t>‹#›</a:t>
            </a:fld>
            <a:endParaRPr lang="en-US" sz="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79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7"/>
          <p:cNvSpPr txBox="1">
            <a:spLocks noChangeArrowheads="1"/>
          </p:cNvSpPr>
          <p:nvPr/>
        </p:nvSpPr>
        <p:spPr bwMode="auto">
          <a:xfrm>
            <a:off x="0" y="2420926"/>
            <a:ext cx="914399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chemeClr val="tx2"/>
                </a:solidFill>
                <a:latin typeface="Corbel Light" panose="020B0303020204020204" pitchFamily="34" charset="0"/>
              </a:rPr>
              <a:t>Нейросетевое</a:t>
            </a:r>
            <a:r>
              <a:rPr lang="ru-RU" sz="3600" b="1" dirty="0">
                <a:solidFill>
                  <a:schemeClr val="tx2"/>
                </a:solidFill>
                <a:latin typeface="Corbel Light" panose="020B0303020204020204" pitchFamily="34" charset="0"/>
              </a:rPr>
              <a:t> моделирование водно-химических процессов в охлаждающих оборотных системах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9126" y="4703809"/>
            <a:ext cx="80581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Corbel Light" panose="020B0303020204020204" pitchFamily="34" charset="0"/>
              </a:rPr>
              <a:t>Воробьёв А. Д., </a:t>
            </a:r>
            <a:r>
              <a:rPr lang="ru-RU" dirty="0" err="1">
                <a:latin typeface="Corbel Light" panose="020B0303020204020204" pitchFamily="34" charset="0"/>
              </a:rPr>
              <a:t>Бильдюкевич</a:t>
            </a:r>
            <a:r>
              <a:rPr lang="ru-RU" dirty="0">
                <a:latin typeface="Corbel Light" panose="020B0303020204020204" pitchFamily="34" charset="0"/>
              </a:rPr>
              <a:t> А.В., </a:t>
            </a:r>
          </a:p>
          <a:p>
            <a:pPr algn="r"/>
            <a:r>
              <a:rPr lang="ru-RU" dirty="0">
                <a:latin typeface="Corbel Light" panose="020B0303020204020204" pitchFamily="34" charset="0"/>
              </a:rPr>
              <a:t>Воробьёва Е.В., Черникова А.Р.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58937" y="97414"/>
            <a:ext cx="88525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b="1" dirty="0">
                <a:latin typeface="Corbel Light" panose="020B0303020204020204" pitchFamily="34" charset="0"/>
              </a:rPr>
              <a:t>Институт общей и неорганической химии</a:t>
            </a:r>
            <a:r>
              <a:rPr lang="en-US" sz="2000" b="1" dirty="0">
                <a:latin typeface="Corbel Light" panose="020B0303020204020204" pitchFamily="34" charset="0"/>
              </a:rPr>
              <a:t> </a:t>
            </a:r>
            <a:r>
              <a:rPr lang="ru-RU" sz="2000" b="1" dirty="0">
                <a:latin typeface="Corbel Light" panose="020B0303020204020204" pitchFamily="34" charset="0"/>
              </a:rPr>
              <a:t>НАН Беларуси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231AC07-5073-479A-9CD0-FAF9B03DE57A}"/>
              </a:ext>
            </a:extLst>
          </p:cNvPr>
          <p:cNvSpPr/>
          <p:nvPr/>
        </p:nvSpPr>
        <p:spPr>
          <a:xfrm>
            <a:off x="1858936" y="497524"/>
            <a:ext cx="7817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800" dirty="0">
                <a:latin typeface="Corbel Light" panose="020B0303020204020204" pitchFamily="34" charset="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Отраслевая лаборатория водно-химических процессов и </a:t>
            </a:r>
            <a:r>
              <a:rPr lang="ru-RU" sz="1800" dirty="0" err="1">
                <a:latin typeface="Corbel Light" panose="020B0303020204020204" pitchFamily="34" charset="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реагентных</a:t>
            </a:r>
            <a:r>
              <a:rPr lang="ru-RU" sz="1800" dirty="0">
                <a:latin typeface="Corbel Light" panose="020B0303020204020204" pitchFamily="34" charset="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 </a:t>
            </a:r>
            <a:endParaRPr lang="en-US" sz="1800" dirty="0">
              <a:latin typeface="Corbel Light" panose="020B0303020204020204" pitchFamily="34" charset="0"/>
              <a:ea typeface="Microsoft JhengHei UI Light" panose="020B0304030504040204" pitchFamily="34" charset="-120"/>
              <a:cs typeface="Calibri Light" panose="020F0302020204030204" pitchFamily="34" charset="0"/>
            </a:endParaRPr>
          </a:p>
          <a:p>
            <a:pPr algn="l"/>
            <a:r>
              <a:rPr lang="ru-RU" sz="1800" dirty="0">
                <a:latin typeface="Corbel Light" panose="020B0303020204020204" pitchFamily="34" charset="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режимов в промышленных энергетических системах водоснабжения</a:t>
            </a:r>
            <a:endParaRPr lang="aa-ET" sz="1800" dirty="0">
              <a:latin typeface="Corbel Light" panose="020B0303020204020204" pitchFamily="34" charset="0"/>
              <a:ea typeface="Microsoft JhengHei UI Light" panose="020B0304030504040204" pitchFamily="34" charset="-120"/>
              <a:cs typeface="Calibri Light" panose="020F0302020204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B7281CD-9D7A-4BC6-8A69-8B8C7C0AA066}"/>
              </a:ext>
            </a:extLst>
          </p:cNvPr>
          <p:cNvSpPr/>
          <p:nvPr/>
        </p:nvSpPr>
        <p:spPr>
          <a:xfrm>
            <a:off x="-1" y="1739926"/>
            <a:ext cx="9143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cap="small" dirty="0">
                <a:latin typeface="Corbel Light" panose="020B0303020204020204" pitchFamily="34" charset="0"/>
              </a:rPr>
              <a:t>xii </a:t>
            </a:r>
            <a:r>
              <a:rPr lang="ru-RU" sz="2000" cap="small" dirty="0">
                <a:latin typeface="Corbel Light" panose="020B0303020204020204" pitchFamily="34" charset="0"/>
              </a:rPr>
              <a:t>международный водно-химический форум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815A8A-32A0-4A0E-9E91-A44791204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7235" t="37041" r="48486" b="34108"/>
          <a:stretch>
            <a:fillRect/>
          </a:stretch>
        </p:blipFill>
        <p:spPr bwMode="auto">
          <a:xfrm>
            <a:off x="371947" y="237965"/>
            <a:ext cx="12858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evron 17"/>
          <p:cNvSpPr/>
          <p:nvPr/>
        </p:nvSpPr>
        <p:spPr>
          <a:xfrm>
            <a:off x="6098907" y="2416603"/>
            <a:ext cx="2543997" cy="1257930"/>
          </a:xfrm>
          <a:prstGeom prst="chevron">
            <a:avLst>
              <a:gd name="adj" fmla="val 31257"/>
            </a:avLst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7" tIns="121899" rIns="243797" bIns="301752"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Roboto Regular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38739" y="2722402"/>
            <a:ext cx="2028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dirty="0">
                <a:solidFill>
                  <a:schemeClr val="tx2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Raleway" charset="0"/>
              </a:rPr>
              <a:t>Промышленные </a:t>
            </a:r>
          </a:p>
          <a:p>
            <a:pPr algn="ctr"/>
            <a:r>
              <a:rPr lang="ru-RU" sz="1800" dirty="0">
                <a:solidFill>
                  <a:schemeClr val="tx2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Raleway" charset="0"/>
              </a:rPr>
              <a:t>испытания</a:t>
            </a:r>
            <a:endParaRPr lang="en-US" sz="1800" dirty="0">
              <a:solidFill>
                <a:schemeClr val="tx2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Raleway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37F0027-49C6-478D-ACF7-9B5DE000601C}"/>
              </a:ext>
            </a:extLst>
          </p:cNvPr>
          <p:cNvGrpSpPr/>
          <p:nvPr/>
        </p:nvGrpSpPr>
        <p:grpSpPr>
          <a:xfrm>
            <a:off x="383923" y="2416603"/>
            <a:ext cx="5754713" cy="1636253"/>
            <a:chOff x="383923" y="2105105"/>
            <a:chExt cx="5754713" cy="1636253"/>
          </a:xfrm>
        </p:grpSpPr>
        <p:sp>
          <p:nvSpPr>
            <p:cNvPr id="22" name="Chevron 15"/>
            <p:cNvSpPr/>
            <p:nvPr/>
          </p:nvSpPr>
          <p:spPr>
            <a:xfrm>
              <a:off x="383923" y="2105105"/>
              <a:ext cx="2987647" cy="1257930"/>
            </a:xfrm>
            <a:prstGeom prst="chevron">
              <a:avLst>
                <a:gd name="adj" fmla="val 31257"/>
              </a:avLst>
            </a:prstGeom>
            <a:noFill/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301752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Roboto Regular"/>
              </a:endParaRPr>
            </a:p>
          </p:txBody>
        </p:sp>
        <p:sp>
          <p:nvSpPr>
            <p:cNvPr id="23" name="Chevron 16"/>
            <p:cNvSpPr/>
            <p:nvPr/>
          </p:nvSpPr>
          <p:spPr>
            <a:xfrm>
              <a:off x="3331843" y="2105105"/>
              <a:ext cx="2806793" cy="1257930"/>
            </a:xfrm>
            <a:prstGeom prst="chevron">
              <a:avLst>
                <a:gd name="adj" fmla="val 31257"/>
              </a:avLst>
            </a:prstGeom>
            <a:noFill/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301752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Roboto Regular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71673" y="2380127"/>
              <a:ext cx="19271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800" dirty="0">
                  <a:solidFill>
                    <a:schemeClr val="tx2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  <a:cs typeface="Raleway" charset="0"/>
                </a:rPr>
                <a:t>Лабораторное</a:t>
              </a:r>
            </a:p>
            <a:p>
              <a:pPr algn="ctr"/>
              <a:r>
                <a:rPr lang="ru-RU" sz="1800" dirty="0">
                  <a:solidFill>
                    <a:schemeClr val="tx2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  <a:cs typeface="Raleway" charset="0"/>
                </a:rPr>
                <a:t>моделирование</a:t>
              </a:r>
              <a:endParaRPr lang="en-US" sz="1800" dirty="0">
                <a:solidFill>
                  <a:schemeClr val="tx2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Raleway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73629" y="2380127"/>
              <a:ext cx="24082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dirty="0">
                  <a:solidFill>
                    <a:schemeClr val="tx2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  <a:cs typeface="Raleway" charset="0"/>
                </a:rPr>
                <a:t>Обследование</a:t>
              </a:r>
            </a:p>
            <a:p>
              <a:pPr algn="ctr"/>
              <a:r>
                <a:rPr lang="ru-RU" sz="1800" dirty="0">
                  <a:solidFill>
                    <a:schemeClr val="tx2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  <a:cs typeface="Raleway" charset="0"/>
                </a:rPr>
                <a:t>и анализ системы</a:t>
              </a:r>
              <a:endParaRPr lang="en-US" sz="1800" dirty="0">
                <a:solidFill>
                  <a:schemeClr val="tx2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Raleway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DDDB3CB-9C64-455C-8C08-04680B4A26F1}"/>
                </a:ext>
              </a:extLst>
            </p:cNvPr>
            <p:cNvSpPr txBox="1"/>
            <p:nvPr/>
          </p:nvSpPr>
          <p:spPr>
            <a:xfrm>
              <a:off x="3081863" y="3402804"/>
              <a:ext cx="28331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latin typeface="Microsoft JhengHei UI Light" panose="020B0304030504040204" pitchFamily="34" charset="-120"/>
                  <a:ea typeface="Microsoft JhengHei UI Light" panose="020B0304030504040204" pitchFamily="34" charset="-120"/>
                </a:rPr>
                <a:t>Технология </a:t>
              </a:r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</a:rPr>
                <a:t>PMAC</a:t>
              </a:r>
              <a:r>
                <a:rPr lang="en-US" sz="1600" dirty="0">
                  <a:latin typeface="Microsoft JhengHei UI Light" panose="020B0304030504040204" pitchFamily="34" charset="-120"/>
                  <a:ea typeface="Microsoft JhengHei UI Light" panose="020B0304030504040204" pitchFamily="34" charset="-120"/>
                </a:rPr>
                <a:t> (</a:t>
              </a:r>
              <a:r>
                <a:rPr lang="ru-RU" sz="1600" dirty="0" err="1">
                  <a:latin typeface="Microsoft JhengHei UI Light" panose="020B0304030504040204" pitchFamily="34" charset="-120"/>
                  <a:ea typeface="Microsoft JhengHei UI Light" panose="020B0304030504040204" pitchFamily="34" charset="-120"/>
                </a:rPr>
                <a:t>ПиМАК</a:t>
              </a:r>
              <a:r>
                <a:rPr lang="ru-RU" sz="1600" dirty="0">
                  <a:latin typeface="Microsoft JhengHei UI Light" panose="020B0304030504040204" pitchFamily="34" charset="-120"/>
                  <a:ea typeface="Microsoft JhengHei UI Light" panose="020B0304030504040204" pitchFamily="34" charset="-120"/>
                </a:rPr>
                <a:t>)</a:t>
              </a:r>
              <a:endParaRPr lang="aa-ET" sz="16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6B669A0-ABE1-4BC0-83CE-D7D951CD0E59}"/>
              </a:ext>
            </a:extLst>
          </p:cNvPr>
          <p:cNvSpPr txBox="1"/>
          <p:nvPr/>
        </p:nvSpPr>
        <p:spPr>
          <a:xfrm>
            <a:off x="5921915" y="3720764"/>
            <a:ext cx="31345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Технология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OnGuard</a:t>
            </a:r>
            <a:r>
              <a:rPr lang="en-US" sz="16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 (</a:t>
            </a:r>
            <a:r>
              <a:rPr lang="ru-RU" sz="1600" dirty="0" err="1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ОнГард</a:t>
            </a:r>
            <a:r>
              <a:rPr lang="ru-RU" sz="16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)</a:t>
            </a:r>
            <a:endParaRPr lang="aa-ET" sz="1600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13" name="Chevron 16">
            <a:extLst>
              <a:ext uri="{FF2B5EF4-FFF2-40B4-BE49-F238E27FC236}">
                <a16:creationId xmlns:a16="http://schemas.microsoft.com/office/drawing/2014/main" id="{1AC6A293-05A1-47CD-A541-86D1535C05A0}"/>
              </a:ext>
            </a:extLst>
          </p:cNvPr>
          <p:cNvSpPr/>
          <p:nvPr/>
        </p:nvSpPr>
        <p:spPr>
          <a:xfrm>
            <a:off x="3331843" y="2416603"/>
            <a:ext cx="2806793" cy="1257930"/>
          </a:xfrm>
          <a:prstGeom prst="chevron">
            <a:avLst>
              <a:gd name="adj" fmla="val 31257"/>
            </a:avLst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7" tIns="121899" rIns="243797" bIns="301752" rtlCol="0" anchor="ctr"/>
          <a:lstStyle/>
          <a:p>
            <a:pPr algn="ctr"/>
            <a:r>
              <a:rPr lang="ru-RU" sz="4000" dirty="0">
                <a:solidFill>
                  <a:schemeClr val="tx2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Roboto Regular"/>
              </a:rPr>
              <a:t>?</a:t>
            </a:r>
            <a:endParaRPr lang="en-US" dirty="0">
              <a:solidFill>
                <a:schemeClr val="tx2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Roboto Regula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E3963E-1391-4A4C-A91A-024CBB562A76}"/>
              </a:ext>
            </a:extLst>
          </p:cNvPr>
          <p:cNvSpPr txBox="1"/>
          <p:nvPr/>
        </p:nvSpPr>
        <p:spPr>
          <a:xfrm>
            <a:off x="383923" y="4514755"/>
            <a:ext cx="8315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dirty="0">
                <a:solidFill>
                  <a:schemeClr val="tx2"/>
                </a:solidFill>
                <a:latin typeface="Corbel Light" panose="020B0303020204020204" pitchFamily="34" charset="0"/>
              </a:rPr>
              <a:t>Разработан </a:t>
            </a:r>
            <a:r>
              <a:rPr lang="ru-RU" sz="1800" i="1" dirty="0">
                <a:solidFill>
                  <a:schemeClr val="tx2"/>
                </a:solidFill>
                <a:latin typeface="Corbel Light" panose="020B0303020204020204" pitchFamily="34" charset="0"/>
              </a:rPr>
              <a:t>инструмент</a:t>
            </a:r>
            <a:r>
              <a:rPr lang="ru-RU" sz="1800" dirty="0">
                <a:solidFill>
                  <a:schemeClr val="tx2"/>
                </a:solidFill>
                <a:latin typeface="Corbel Light" panose="020B0303020204020204" pitchFamily="34" charset="0"/>
              </a:rPr>
              <a:t> для масштабирования результатов лабораторных модельных испытаний на практические условия промышленных объектов с использованием обучаемых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Corbel Light" panose="020B0303020204020204" pitchFamily="34" charset="0"/>
              </a:rPr>
              <a:t>алгоритмов нейронных сетей</a:t>
            </a:r>
            <a:r>
              <a:rPr lang="ru-RU" sz="1800" dirty="0">
                <a:solidFill>
                  <a:schemeClr val="tx2"/>
                </a:solidFill>
                <a:latin typeface="Corbel Light" panose="020B0303020204020204" pitchFamily="34" charset="0"/>
              </a:rPr>
              <a:t>.</a:t>
            </a:r>
            <a:endParaRPr lang="ru-BY" sz="1800" dirty="0">
              <a:solidFill>
                <a:schemeClr val="tx2"/>
              </a:solidFill>
              <a:latin typeface="Corbel Light" panose="020B03030202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413015-6168-437F-A5FE-4DE5DEB10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259" y="247957"/>
            <a:ext cx="849700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rbel Light" panose="020B0303020204020204" pitchFamily="34" charset="0"/>
              </a:rPr>
              <a:t>Комплексный подход к разработке водно-химических режимов для промышленных водооборотных систем</a:t>
            </a:r>
          </a:p>
        </p:txBody>
      </p:sp>
    </p:spTree>
    <p:extLst>
      <p:ext uri="{BB962C8B-B14F-4D97-AF65-F5344CB8AC3E}">
        <p14:creationId xmlns:p14="http://schemas.microsoft.com/office/powerpoint/2010/main" val="309483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2.59259E-6 L -0.3007 -0.0011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1CC0343-6078-47E8-A0D0-5543758EE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5" y="227427"/>
            <a:ext cx="7826829" cy="10250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Corbel Light" panose="020B0303020204020204" pitchFamily="34" charset="0"/>
                <a:cs typeface="Arial" panose="020B0604020202020204" pitchFamily="34" charset="0"/>
              </a:rPr>
              <a:t>Математическое моделирование процессов</a:t>
            </a:r>
            <a:br>
              <a:rPr lang="ru-RU" sz="3200" b="1" dirty="0">
                <a:solidFill>
                  <a:schemeClr val="tx2"/>
                </a:solidFill>
                <a:latin typeface="Corbel Light" panose="020B0303020204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tx2"/>
                </a:solidFill>
                <a:latin typeface="Corbel Light" panose="020B0303020204020204" pitchFamily="34" charset="0"/>
                <a:cs typeface="Arial" panose="020B0604020202020204" pitchFamily="34" charset="0"/>
              </a:rPr>
              <a:t>кристаллизации</a:t>
            </a:r>
            <a:endParaRPr lang="ru-BY" sz="3200" b="1" dirty="0">
              <a:solidFill>
                <a:schemeClr val="tx2"/>
              </a:solidFill>
              <a:latin typeface="Corbel Light" panose="020B03030202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9EB306-E05A-494F-A231-993DB7EE4B4C}"/>
              </a:ext>
            </a:extLst>
          </p:cNvPr>
          <p:cNvSpPr txBox="1"/>
          <p:nvPr/>
        </p:nvSpPr>
        <p:spPr>
          <a:xfrm>
            <a:off x="399542" y="1790822"/>
            <a:ext cx="48086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dirty="0">
                <a:solidFill>
                  <a:schemeClr val="tx2"/>
                </a:solidFill>
                <a:latin typeface="Corbel Light" panose="020B0303020204020204" pitchFamily="34" charset="0"/>
              </a:rPr>
              <a:t>С целью моделирования процессов кристаллообразования была использована нейронная сеть – многослойный персептрон с алгоритмом обратного распространения ошибки.</a:t>
            </a:r>
          </a:p>
          <a:p>
            <a:pPr algn="l"/>
            <a:endParaRPr lang="ru-RU" sz="1800" dirty="0">
              <a:solidFill>
                <a:schemeClr val="tx2"/>
              </a:solidFill>
              <a:latin typeface="Corbel Light" panose="020B0303020204020204" pitchFamily="34" charset="0"/>
            </a:endParaRPr>
          </a:p>
          <a:p>
            <a:pPr algn="l"/>
            <a:r>
              <a:rPr lang="ru-RU" sz="1800" dirty="0">
                <a:solidFill>
                  <a:schemeClr val="tx2"/>
                </a:solidFill>
                <a:latin typeface="Corbel Light" panose="020B0303020204020204" pitchFamily="34" charset="0"/>
              </a:rPr>
              <a:t>Исходные данные для обучения нейросети:</a:t>
            </a:r>
          </a:p>
          <a:p>
            <a:pPr algn="l"/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Corbel Light" panose="020B0303020204020204" pitchFamily="34" charset="0"/>
              </a:rPr>
              <a:t>регулярный анализ параметров и показателей работы водооборотных систем 4 промышленных предприятий</a:t>
            </a:r>
            <a:r>
              <a:rPr lang="ru-RU" sz="1800" i="1" dirty="0">
                <a:latin typeface="Corbel Light" panose="020B0303020204020204" pitchFamily="34" charset="0"/>
              </a:rPr>
              <a:t>.</a:t>
            </a:r>
            <a:endParaRPr lang="en-US" sz="1800" i="1" dirty="0">
              <a:latin typeface="Corbel Light" panose="020B0303020204020204" pitchFamily="34" charset="0"/>
            </a:endParaRPr>
          </a:p>
          <a:p>
            <a:pPr algn="l"/>
            <a:endParaRPr lang="en-US" sz="1800" i="1" dirty="0">
              <a:latin typeface="Corbel Light" panose="020B0303020204020204" pitchFamily="34" charset="0"/>
            </a:endParaRPr>
          </a:p>
          <a:p>
            <a:pPr algn="l"/>
            <a:r>
              <a:rPr lang="ru-RU" sz="1800" dirty="0">
                <a:solidFill>
                  <a:schemeClr val="tx2"/>
                </a:solidFill>
                <a:latin typeface="Corbel Light" panose="020B0303020204020204" pitchFamily="34" charset="0"/>
              </a:rPr>
              <a:t>Водно-химические параметры систем во всех исследуемых случаях существенно отличался. </a:t>
            </a:r>
          </a:p>
          <a:p>
            <a:pPr algn="l"/>
            <a:endParaRPr lang="ru-BY" sz="1800" i="1" dirty="0">
              <a:latin typeface="Corbel Light" panose="020B03030202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2015F7-D77A-43A5-85F4-9D36A09C2816}"/>
              </a:ext>
            </a:extLst>
          </p:cNvPr>
          <p:cNvSpPr txBox="1"/>
          <p:nvPr/>
        </p:nvSpPr>
        <p:spPr>
          <a:xfrm>
            <a:off x="5309035" y="5133509"/>
            <a:ext cx="3792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tx2"/>
                </a:solidFill>
                <a:latin typeface="Corbel" panose="020B0503020204020204" pitchFamily="34" charset="0"/>
              </a:rPr>
              <a:t>Схематическое изображение модели нейросети </a:t>
            </a:r>
          </a:p>
          <a:p>
            <a:pPr algn="ctr"/>
            <a:r>
              <a:rPr lang="ru-RU" sz="1200" dirty="0">
                <a:solidFill>
                  <a:schemeClr val="tx2"/>
                </a:solidFill>
                <a:latin typeface="Corbel" panose="020B0503020204020204" pitchFamily="34" charset="0"/>
              </a:rPr>
              <a:t>с 7 входными переменными и 1 выходной переменной</a:t>
            </a:r>
            <a:endParaRPr lang="ru-BY" sz="12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3104C8-6D23-44F9-BE36-D4AF5C788EF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435" y="1790822"/>
            <a:ext cx="3321392" cy="33502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9190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E25FA48-4651-4D85-8567-E340F729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5" y="227427"/>
            <a:ext cx="7826829" cy="10250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Corbel Light" panose="020B0303020204020204" pitchFamily="34" charset="0"/>
                <a:cs typeface="Arial" panose="020B0604020202020204" pitchFamily="34" charset="0"/>
              </a:rPr>
              <a:t>Математическое моделирование процессов</a:t>
            </a:r>
            <a:br>
              <a:rPr lang="ru-RU" sz="3200" b="1" dirty="0">
                <a:solidFill>
                  <a:schemeClr val="tx2"/>
                </a:solidFill>
                <a:latin typeface="Corbel Light" panose="020B0303020204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tx2"/>
                </a:solidFill>
                <a:latin typeface="Corbel Light" panose="020B0303020204020204" pitchFamily="34" charset="0"/>
                <a:cs typeface="Arial" panose="020B0604020202020204" pitchFamily="34" charset="0"/>
              </a:rPr>
              <a:t>кристаллизации</a:t>
            </a:r>
            <a:endParaRPr lang="ru-BY" sz="3200" b="1" dirty="0">
              <a:solidFill>
                <a:schemeClr val="tx2"/>
              </a:solidFill>
              <a:latin typeface="Corbel Light" panose="020B0303020204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299DD-A96B-4DF3-8AFD-237E7D1ED12C}"/>
              </a:ext>
            </a:extLst>
          </p:cNvPr>
          <p:cNvSpPr txBox="1"/>
          <p:nvPr/>
        </p:nvSpPr>
        <p:spPr>
          <a:xfrm>
            <a:off x="3547065" y="4974805"/>
            <a:ext cx="5507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  <a:latin typeface="Corbel" panose="020B0503020204020204" pitchFamily="34" charset="0"/>
              </a:rPr>
              <a:t>Соотношение значений транспорта </a:t>
            </a:r>
            <a:r>
              <a:rPr lang="en-US" sz="1400" dirty="0">
                <a:solidFill>
                  <a:schemeClr val="tx2"/>
                </a:solidFill>
                <a:latin typeface="Corbel" panose="020B0503020204020204" pitchFamily="34" charset="0"/>
              </a:rPr>
              <a:t>Ca</a:t>
            </a:r>
            <a:r>
              <a:rPr lang="en-US" sz="1400" baseline="30000" dirty="0">
                <a:solidFill>
                  <a:schemeClr val="tx2"/>
                </a:solidFill>
                <a:latin typeface="Corbel" panose="020B0503020204020204" pitchFamily="34" charset="0"/>
              </a:rPr>
              <a:t>2+</a:t>
            </a:r>
            <a:r>
              <a:rPr lang="ru-RU" sz="1400" dirty="0">
                <a:solidFill>
                  <a:schemeClr val="tx2"/>
                </a:solidFill>
                <a:latin typeface="Corbel" panose="020B0503020204020204" pitchFamily="34" charset="0"/>
              </a:rPr>
              <a:t>, полученных с помощью математической модели </a:t>
            </a:r>
            <a:r>
              <a:rPr lang="en-US" sz="1400" dirty="0">
                <a:solidFill>
                  <a:schemeClr val="tx2"/>
                </a:solidFill>
                <a:latin typeface="Corbel" panose="020B0503020204020204" pitchFamily="34" charset="0"/>
              </a:rPr>
              <a:t>(</a:t>
            </a:r>
            <a:r>
              <a:rPr lang="en-US" sz="1400" i="1" dirty="0">
                <a:solidFill>
                  <a:schemeClr val="tx2"/>
                </a:solidFill>
                <a:latin typeface="Corbel" panose="020B0503020204020204" pitchFamily="34" charset="0"/>
              </a:rPr>
              <a:t>X</a:t>
            </a:r>
            <a:r>
              <a:rPr lang="en-US" sz="1400" i="1" baseline="-25000" dirty="0">
                <a:solidFill>
                  <a:schemeClr val="tx2"/>
                </a:solidFill>
                <a:latin typeface="Corbel" panose="020B0503020204020204" pitchFamily="34" charset="0"/>
              </a:rPr>
              <a:t>M</a:t>
            </a:r>
            <a:r>
              <a:rPr lang="en-US" sz="1400" dirty="0">
                <a:solidFill>
                  <a:schemeClr val="tx2"/>
                </a:solidFill>
                <a:latin typeface="Corbel" panose="020B0503020204020204" pitchFamily="34" charset="0"/>
              </a:rPr>
              <a:t>)</a:t>
            </a:r>
            <a:r>
              <a:rPr lang="ru-RU" sz="1400" dirty="0">
                <a:solidFill>
                  <a:schemeClr val="tx2"/>
                </a:solidFill>
                <a:latin typeface="Corbel" panose="020B0503020204020204" pitchFamily="34" charset="0"/>
              </a:rPr>
              <a:t>, к экспериментальным данным</a:t>
            </a:r>
            <a:r>
              <a:rPr lang="en-US" sz="1400" dirty="0">
                <a:solidFill>
                  <a:schemeClr val="tx2"/>
                </a:solidFill>
                <a:latin typeface="Corbel" panose="020B0503020204020204" pitchFamily="34" charset="0"/>
              </a:rPr>
              <a:t> (</a:t>
            </a:r>
            <a:r>
              <a:rPr lang="en-US" sz="1400" i="1" dirty="0">
                <a:solidFill>
                  <a:schemeClr val="tx2"/>
                </a:solidFill>
                <a:latin typeface="Corbel" panose="020B0503020204020204" pitchFamily="34" charset="0"/>
              </a:rPr>
              <a:t>X</a:t>
            </a:r>
            <a:r>
              <a:rPr lang="en-US" sz="1400" i="1" baseline="-25000" dirty="0">
                <a:solidFill>
                  <a:schemeClr val="tx2"/>
                </a:solidFill>
                <a:latin typeface="Corbel" panose="020B0503020204020204" pitchFamily="34" charset="0"/>
              </a:rPr>
              <a:t>E</a:t>
            </a:r>
            <a:r>
              <a:rPr lang="en-US" sz="1400" dirty="0">
                <a:solidFill>
                  <a:schemeClr val="tx2"/>
                </a:solidFill>
                <a:latin typeface="Corbel" panose="020B0503020204020204" pitchFamily="34" charset="0"/>
              </a:rPr>
              <a:t>)</a:t>
            </a:r>
            <a:endParaRPr lang="ru-BY" sz="1400" baseline="-250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F7B349-7867-4C61-99F2-6C55A3C1E837}"/>
              </a:ext>
            </a:extLst>
          </p:cNvPr>
          <p:cNvSpPr txBox="1"/>
          <p:nvPr/>
        </p:nvSpPr>
        <p:spPr>
          <a:xfrm>
            <a:off x="6013492" y="4559747"/>
            <a:ext cx="574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2"/>
                </a:solidFill>
                <a:latin typeface="Corbel" panose="020B0503020204020204" pitchFamily="34" charset="0"/>
              </a:rPr>
              <a:t>X</a:t>
            </a:r>
            <a:r>
              <a:rPr lang="en-US" sz="1200" i="1" baseline="-25000" dirty="0">
                <a:solidFill>
                  <a:schemeClr val="tx2"/>
                </a:solidFill>
                <a:latin typeface="Corbel" panose="020B0503020204020204" pitchFamily="34" charset="0"/>
              </a:rPr>
              <a:t>M </a:t>
            </a:r>
            <a:r>
              <a:rPr lang="en-US" sz="1200" i="1" dirty="0">
                <a:solidFill>
                  <a:schemeClr val="tx2"/>
                </a:solidFill>
                <a:latin typeface="Corbel" panose="020B0503020204020204" pitchFamily="34" charset="0"/>
              </a:rPr>
              <a:t>, %</a:t>
            </a:r>
            <a:endParaRPr lang="ru-BY" sz="1200" i="1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BC8C32-EA33-4393-8C99-BD85C8ED3E2A}"/>
              </a:ext>
            </a:extLst>
          </p:cNvPr>
          <p:cNvSpPr txBox="1"/>
          <p:nvPr/>
        </p:nvSpPr>
        <p:spPr>
          <a:xfrm>
            <a:off x="3274511" y="2940239"/>
            <a:ext cx="54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2"/>
                </a:solidFill>
                <a:latin typeface="Corbel" panose="020B0503020204020204" pitchFamily="34" charset="0"/>
              </a:rPr>
              <a:t>X</a:t>
            </a:r>
            <a:r>
              <a:rPr lang="en-US" sz="1200" i="1" baseline="-25000" dirty="0">
                <a:solidFill>
                  <a:schemeClr val="tx2"/>
                </a:solidFill>
                <a:latin typeface="Corbel" panose="020B0503020204020204" pitchFamily="34" charset="0"/>
              </a:rPr>
              <a:t>E </a:t>
            </a:r>
            <a:r>
              <a:rPr lang="en-US" sz="1200" i="1" dirty="0">
                <a:solidFill>
                  <a:schemeClr val="tx2"/>
                </a:solidFill>
                <a:latin typeface="Corbel" panose="020B0503020204020204" pitchFamily="34" charset="0"/>
              </a:rPr>
              <a:t>, %</a:t>
            </a:r>
            <a:endParaRPr lang="ru-BY" sz="1200" i="1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E0E55A08-9788-4194-AA20-FE84B47431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8564630"/>
              </p:ext>
            </p:extLst>
          </p:nvPr>
        </p:nvGraphicFramePr>
        <p:xfrm>
          <a:off x="3687745" y="1595005"/>
          <a:ext cx="5225692" cy="3037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2C8EA55-5AD6-4EA7-8C98-40DDB09E8619}"/>
              </a:ext>
            </a:extLst>
          </p:cNvPr>
          <p:cNvSpPr txBox="1"/>
          <p:nvPr/>
        </p:nvSpPr>
        <p:spPr>
          <a:xfrm>
            <a:off x="518235" y="1819450"/>
            <a:ext cx="2562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dirty="0">
                <a:solidFill>
                  <a:schemeClr val="tx2"/>
                </a:solidFill>
                <a:latin typeface="Corbel Light" panose="020B0303020204020204" pitchFamily="34" charset="0"/>
              </a:rPr>
              <a:t>В процессе обучения нейросети использовали </a:t>
            </a:r>
            <a:r>
              <a:rPr lang="ru-RU" sz="1600" b="1" dirty="0">
                <a:solidFill>
                  <a:schemeClr val="tx2"/>
                </a:solidFill>
                <a:latin typeface="Corbel Light" panose="020B0303020204020204" pitchFamily="34" charset="0"/>
              </a:rPr>
              <a:t>более 1 тыс.</a:t>
            </a:r>
            <a:r>
              <a:rPr lang="ru-RU" sz="1600" dirty="0">
                <a:solidFill>
                  <a:schemeClr val="tx2"/>
                </a:solidFill>
                <a:latin typeface="Corbel Light" panose="020B0303020204020204" pitchFamily="34" charset="0"/>
              </a:rPr>
              <a:t> результатов наблюдений и регулярного анализа</a:t>
            </a:r>
            <a:endParaRPr lang="ru-BY" sz="1800" dirty="0">
              <a:solidFill>
                <a:schemeClr val="tx2"/>
              </a:solidFill>
              <a:latin typeface="Corbel Light" panose="020B03030202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E8FA37-A40B-4C53-9DC5-80A543D8AE59}"/>
              </a:ext>
            </a:extLst>
          </p:cNvPr>
          <p:cNvSpPr txBox="1"/>
          <p:nvPr/>
        </p:nvSpPr>
        <p:spPr>
          <a:xfrm>
            <a:off x="518234" y="3446462"/>
            <a:ext cx="256287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  <a:latin typeface="Corbel Light" panose="020B0303020204020204" pitchFamily="34" charset="0"/>
              </a:rPr>
              <a:t>60% результатов использовали для обучения нейросети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  <a:latin typeface="Corbel Light" panose="020B0303020204020204" pitchFamily="34" charset="0"/>
              </a:rPr>
              <a:t>20% для тестирования обученной нейросети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  <a:latin typeface="Corbel Light" panose="020B0303020204020204" pitchFamily="34" charset="0"/>
              </a:rPr>
              <a:t>20% для контроля</a:t>
            </a:r>
            <a:endParaRPr lang="ru-BY" sz="1800" dirty="0">
              <a:solidFill>
                <a:schemeClr val="tx2"/>
              </a:solidFill>
              <a:latin typeface="Corbel Light" panose="020B03030202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7B7DBF-7379-4BDE-8C91-E490A4FB4B01}"/>
              </a:ext>
            </a:extLst>
          </p:cNvPr>
          <p:cNvSpPr txBox="1"/>
          <p:nvPr/>
        </p:nvSpPr>
        <p:spPr>
          <a:xfrm>
            <a:off x="518234" y="5735264"/>
            <a:ext cx="8395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dirty="0">
                <a:solidFill>
                  <a:schemeClr val="tx2"/>
                </a:solidFill>
                <a:latin typeface="Corbel Light" panose="020B0303020204020204" pitchFamily="34" charset="0"/>
              </a:rPr>
              <a:t>Показана высокая достоверность данных, получаемых с помощью разработанной математической модели. Коэффициент детерминации </a:t>
            </a:r>
            <a:r>
              <a:rPr lang="en-US" sz="1600" dirty="0">
                <a:solidFill>
                  <a:schemeClr val="tx2"/>
                </a:solidFill>
                <a:latin typeface="Corbel Light" panose="020B0303020204020204" pitchFamily="34" charset="0"/>
              </a:rPr>
              <a:t>R</a:t>
            </a:r>
            <a:r>
              <a:rPr lang="en-US" sz="1600" baseline="30000" dirty="0">
                <a:solidFill>
                  <a:schemeClr val="tx2"/>
                </a:solidFill>
                <a:latin typeface="Corbel Light" panose="020B0303020204020204" pitchFamily="34" charset="0"/>
              </a:rPr>
              <a:t>2</a:t>
            </a:r>
            <a:r>
              <a:rPr lang="en-US" sz="1600" dirty="0">
                <a:solidFill>
                  <a:schemeClr val="tx2"/>
                </a:solidFill>
                <a:latin typeface="Corbel Light" panose="020B0303020204020204" pitchFamily="34" charset="0"/>
              </a:rPr>
              <a:t>=0.946</a:t>
            </a:r>
            <a:endParaRPr lang="ru-RU" sz="1600" baseline="30000" dirty="0">
              <a:solidFill>
                <a:schemeClr val="tx2"/>
              </a:solidFill>
              <a:latin typeface="Corbel Light" panose="020B03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337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E25FA48-4651-4D85-8567-E340F729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5" y="227427"/>
            <a:ext cx="7826829" cy="10250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Corbel Light" panose="020B0303020204020204" pitchFamily="34" charset="0"/>
                <a:cs typeface="Arial" panose="020B0604020202020204" pitchFamily="34" charset="0"/>
              </a:rPr>
              <a:t>Физическое моделирование процессов</a:t>
            </a:r>
            <a:br>
              <a:rPr lang="ru-RU" sz="3200" b="1" dirty="0">
                <a:solidFill>
                  <a:schemeClr val="tx2"/>
                </a:solidFill>
                <a:latin typeface="Corbel Light" panose="020B0303020204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tx2"/>
                </a:solidFill>
                <a:latin typeface="Corbel Light" panose="020B0303020204020204" pitchFamily="34" charset="0"/>
                <a:cs typeface="Arial" panose="020B0604020202020204" pitchFamily="34" charset="0"/>
              </a:rPr>
              <a:t>кристаллизации</a:t>
            </a:r>
            <a:endParaRPr lang="ru-BY" sz="3200" b="1" dirty="0">
              <a:solidFill>
                <a:schemeClr val="tx2"/>
              </a:solidFill>
              <a:latin typeface="Corbel Light" panose="020B03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23A8DD5-5E06-4AB3-9C01-C7C8E0C5D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70" y="1542428"/>
            <a:ext cx="7144860" cy="4244888"/>
          </a:xfrm>
          <a:prstGeom prst="rect">
            <a:avLst/>
          </a:prstGeom>
          <a:ln w="38100">
            <a:noFill/>
          </a:ln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800A39B-3D2B-4A51-A455-29FC0742699C}"/>
              </a:ext>
            </a:extLst>
          </p:cNvPr>
          <p:cNvGrpSpPr/>
          <p:nvPr/>
        </p:nvGrpSpPr>
        <p:grpSpPr>
          <a:xfrm>
            <a:off x="999571" y="1535615"/>
            <a:ext cx="7144859" cy="4248809"/>
            <a:chOff x="2523571" y="1415035"/>
            <a:chExt cx="7144859" cy="424880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B0F8411-94BF-478E-9D8C-4691F63F7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3571" y="1415035"/>
              <a:ext cx="7144859" cy="4248809"/>
            </a:xfrm>
            <a:prstGeom prst="rect">
              <a:avLst/>
            </a:prstGeom>
          </p:spPr>
        </p:pic>
        <p:cxnSp>
          <p:nvCxnSpPr>
            <p:cNvPr id="16" name="Прямая со стрелкой 15">
              <a:extLst>
                <a:ext uri="{FF2B5EF4-FFF2-40B4-BE49-F238E27FC236}">
                  <a16:creationId xmlns:a16="http://schemas.microsoft.com/office/drawing/2014/main" id="{DF880695-4F34-4B37-B4D1-B0C5631181F6}"/>
                </a:ext>
              </a:extLst>
            </p:cNvPr>
            <p:cNvCxnSpPr/>
            <p:nvPr/>
          </p:nvCxnSpPr>
          <p:spPr>
            <a:xfrm flipH="1">
              <a:off x="5009542" y="5223753"/>
              <a:ext cx="2723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>
              <a:extLst>
                <a:ext uri="{FF2B5EF4-FFF2-40B4-BE49-F238E27FC236}">
                  <a16:creationId xmlns:a16="http://schemas.microsoft.com/office/drawing/2014/main" id="{5DC98CF8-029B-4E2D-B554-3AB352C3BF77}"/>
                </a:ext>
              </a:extLst>
            </p:cNvPr>
            <p:cNvCxnSpPr>
              <a:cxnSpLocks/>
            </p:cNvCxnSpPr>
            <p:nvPr/>
          </p:nvCxnSpPr>
          <p:spPr>
            <a:xfrm>
              <a:off x="8924318" y="3895015"/>
              <a:ext cx="2723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4A5095D-049C-47EB-99E7-8CBE77456CC0}"/>
              </a:ext>
            </a:extLst>
          </p:cNvPr>
          <p:cNvSpPr txBox="1"/>
          <p:nvPr/>
        </p:nvSpPr>
        <p:spPr>
          <a:xfrm>
            <a:off x="1818905" y="5850580"/>
            <a:ext cx="550618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  <a:latin typeface="Corbel" panose="020B0503020204020204" pitchFamily="34" charset="0"/>
              </a:rPr>
              <a:t>Модернизированная лабораторная модельная установка РМАС</a:t>
            </a:r>
            <a:r>
              <a:rPr lang="en-US" sz="1400" dirty="0">
                <a:solidFill>
                  <a:schemeClr val="tx2"/>
                </a:solidFill>
                <a:latin typeface="Corbel" panose="020B0503020204020204" pitchFamily="34" charset="0"/>
              </a:rPr>
              <a:t>-SCL</a:t>
            </a:r>
            <a:endParaRPr lang="ru-BY" sz="14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43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E25FA48-4651-4D85-8567-E340F729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5" y="227427"/>
            <a:ext cx="7826829" cy="10250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Corbel Light" panose="020B0303020204020204" pitchFamily="34" charset="0"/>
                <a:cs typeface="Arial" panose="020B0604020202020204" pitchFamily="34" charset="0"/>
              </a:rPr>
              <a:t>Физическое моделирование процессов</a:t>
            </a:r>
            <a:br>
              <a:rPr lang="ru-RU" sz="3200" b="1" dirty="0">
                <a:solidFill>
                  <a:schemeClr val="tx2"/>
                </a:solidFill>
                <a:latin typeface="Corbel Light" panose="020B0303020204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tx2"/>
                </a:solidFill>
                <a:latin typeface="Corbel Light" panose="020B0303020204020204" pitchFamily="34" charset="0"/>
                <a:cs typeface="Arial" panose="020B0604020202020204" pitchFamily="34" charset="0"/>
              </a:rPr>
              <a:t>кристаллизации</a:t>
            </a:r>
            <a:endParaRPr lang="ru-BY" sz="3200" b="1" dirty="0">
              <a:solidFill>
                <a:schemeClr val="tx2"/>
              </a:solidFill>
              <a:latin typeface="Corbel Light" panose="020B03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4FF071FE-0E1B-4E07-984B-F6AF358BB2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2575023"/>
              </p:ext>
            </p:extLst>
          </p:nvPr>
        </p:nvGraphicFramePr>
        <p:xfrm>
          <a:off x="749624" y="1641634"/>
          <a:ext cx="7336604" cy="3574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81D9423-37CD-4D72-982C-4ECFF967CF38}"/>
              </a:ext>
            </a:extLst>
          </p:cNvPr>
          <p:cNvSpPr txBox="1"/>
          <p:nvPr/>
        </p:nvSpPr>
        <p:spPr>
          <a:xfrm>
            <a:off x="1057772" y="5083563"/>
            <a:ext cx="7023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/>
                </a:solidFill>
                <a:latin typeface="Corbel" panose="020B0503020204020204" pitchFamily="34" charset="0"/>
              </a:rPr>
              <a:t>Соотношение значений транспорта </a:t>
            </a:r>
            <a:r>
              <a:rPr lang="en-US" sz="1400" dirty="0">
                <a:solidFill>
                  <a:schemeClr val="tx2"/>
                </a:solidFill>
                <a:latin typeface="Corbel" panose="020B0503020204020204" pitchFamily="34" charset="0"/>
              </a:rPr>
              <a:t>Ca</a:t>
            </a:r>
            <a:r>
              <a:rPr lang="en-US" sz="1400" baseline="30000" dirty="0">
                <a:solidFill>
                  <a:schemeClr val="tx2"/>
                </a:solidFill>
                <a:latin typeface="Corbel" panose="020B0503020204020204" pitchFamily="34" charset="0"/>
              </a:rPr>
              <a:t>2+</a:t>
            </a:r>
            <a:r>
              <a:rPr lang="ru-RU" sz="1400" dirty="0">
                <a:solidFill>
                  <a:schemeClr val="tx2"/>
                </a:solidFill>
                <a:latin typeface="Corbel" panose="020B0503020204020204" pitchFamily="34" charset="0"/>
              </a:rPr>
              <a:t>, полученных с помощью математической модели </a:t>
            </a:r>
            <a:r>
              <a:rPr lang="en-US" sz="1400" dirty="0">
                <a:solidFill>
                  <a:schemeClr val="tx2"/>
                </a:solidFill>
                <a:latin typeface="Corbel" panose="020B0503020204020204" pitchFamily="34" charset="0"/>
              </a:rPr>
              <a:t>(</a:t>
            </a:r>
            <a:r>
              <a:rPr lang="en-US" sz="1400" i="1" dirty="0">
                <a:solidFill>
                  <a:schemeClr val="tx2"/>
                </a:solidFill>
                <a:latin typeface="Corbel" panose="020B0503020204020204" pitchFamily="34" charset="0"/>
              </a:rPr>
              <a:t>X</a:t>
            </a:r>
            <a:r>
              <a:rPr lang="en-US" sz="1400" i="1" baseline="-25000" dirty="0">
                <a:solidFill>
                  <a:schemeClr val="tx2"/>
                </a:solidFill>
                <a:latin typeface="Corbel" panose="020B0503020204020204" pitchFamily="34" charset="0"/>
              </a:rPr>
              <a:t>M</a:t>
            </a:r>
            <a:r>
              <a:rPr lang="en-US" sz="1400" dirty="0">
                <a:solidFill>
                  <a:schemeClr val="tx2"/>
                </a:solidFill>
                <a:latin typeface="Corbel" panose="020B0503020204020204" pitchFamily="34" charset="0"/>
              </a:rPr>
              <a:t>)</a:t>
            </a:r>
            <a:r>
              <a:rPr lang="ru-RU" sz="1400" dirty="0">
                <a:solidFill>
                  <a:schemeClr val="tx2"/>
                </a:solidFill>
                <a:latin typeface="Corbel" panose="020B0503020204020204" pitchFamily="34" charset="0"/>
              </a:rPr>
              <a:t>, к экспериментальным данным</a:t>
            </a:r>
            <a:r>
              <a:rPr lang="en-US" sz="1400" dirty="0">
                <a:solidFill>
                  <a:schemeClr val="tx2"/>
                </a:solidFill>
                <a:latin typeface="Corbel" panose="020B0503020204020204" pitchFamily="34" charset="0"/>
              </a:rPr>
              <a:t> (</a:t>
            </a:r>
            <a:r>
              <a:rPr lang="en-US" sz="1400" i="1" dirty="0">
                <a:solidFill>
                  <a:schemeClr val="tx2"/>
                </a:solidFill>
                <a:latin typeface="Corbel" panose="020B0503020204020204" pitchFamily="34" charset="0"/>
              </a:rPr>
              <a:t>X</a:t>
            </a:r>
            <a:r>
              <a:rPr lang="en-US" sz="1400" i="1" baseline="-25000" dirty="0">
                <a:solidFill>
                  <a:schemeClr val="tx2"/>
                </a:solidFill>
                <a:latin typeface="Corbel" panose="020B0503020204020204" pitchFamily="34" charset="0"/>
              </a:rPr>
              <a:t>E</a:t>
            </a:r>
            <a:r>
              <a:rPr lang="en-US" sz="1400" dirty="0">
                <a:solidFill>
                  <a:schemeClr val="tx2"/>
                </a:solidFill>
                <a:latin typeface="Corbel" panose="020B0503020204020204" pitchFamily="34" charset="0"/>
              </a:rPr>
              <a:t>)</a:t>
            </a:r>
            <a:endParaRPr lang="ru-BY" sz="1400" baseline="-250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3BD291-4FB3-4454-9C56-ABF3924EF32E}"/>
                  </a:ext>
                </a:extLst>
              </p:cNvPr>
              <p:cNvSpPr txBox="1"/>
              <p:nvPr/>
            </p:nvSpPr>
            <p:spPr>
              <a:xfrm>
                <a:off x="3818768" y="5751941"/>
                <a:ext cx="1501565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sz="14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0.8562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−5.7</m:t>
                      </m:r>
                    </m:oMath>
                  </m:oMathPara>
                </a14:m>
                <a:endParaRPr lang="ru-BY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3BD291-4FB3-4454-9C56-ABF3924EF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768" y="5751941"/>
                <a:ext cx="1501565" cy="403316"/>
              </a:xfrm>
              <a:prstGeom prst="rect">
                <a:avLst/>
              </a:prstGeom>
              <a:blipFill>
                <a:blip r:embed="rId3"/>
                <a:stretch>
                  <a:fillRect l="-3239" t="-1515" r="-405" b="-13636"/>
                </a:stretch>
              </a:blipFill>
            </p:spPr>
            <p:txBody>
              <a:bodyPr/>
              <a:lstStyle/>
              <a:p>
                <a:r>
                  <a:rPr lang="ru-B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594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90775"/>
            <a:ext cx="9144000" cy="858838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Corbel Light" panose="020B0303020204020204" pitchFamily="34" charset="0"/>
              </a:rPr>
              <a:t>Спасибо 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>
          <a:xfrm>
            <a:off x="3556450" y="1131077"/>
            <a:ext cx="5248928" cy="1310189"/>
          </a:xfrm>
          <a:prstGeom prst="rect">
            <a:avLst/>
          </a:prstGeom>
        </p:spPr>
        <p:txBody>
          <a:bodyPr vert="horz" lIns="68580" tIns="34290" rIns="68580" bIns="3429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just" defTabSz="685800" fontAlgn="auto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6600" dirty="0">
                <a:solidFill>
                  <a:schemeClr val="tx2"/>
                </a:solidFill>
                <a:latin typeface="Corbel Light" panose="020B0303020204020204" pitchFamily="34" charset="0"/>
                <a:cs typeface="Times New Roman" panose="02020603050405020304" pitchFamily="18" charset="0"/>
              </a:rPr>
              <a:t>В Республике Беларусь потребление пресной воды составляет </a:t>
            </a:r>
            <a:r>
              <a:rPr lang="ru-RU" sz="6600" b="1" dirty="0">
                <a:solidFill>
                  <a:schemeClr val="tx2"/>
                </a:solidFill>
                <a:latin typeface="Corbel Light" panose="020B0303020204020204" pitchFamily="34" charset="0"/>
                <a:cs typeface="Times New Roman" panose="02020603050405020304" pitchFamily="18" charset="0"/>
              </a:rPr>
              <a:t>1 млрд 300 млн м</a:t>
            </a:r>
            <a:r>
              <a:rPr lang="ru-RU" sz="6600" b="1" baseline="30000" dirty="0">
                <a:solidFill>
                  <a:schemeClr val="tx2"/>
                </a:solidFill>
                <a:latin typeface="Corbel Light" panose="020B0303020204020204" pitchFamily="34" charset="0"/>
                <a:cs typeface="Times New Roman" pitchFamily="18" charset="0"/>
              </a:rPr>
              <a:t>3</a:t>
            </a:r>
            <a:r>
              <a:rPr lang="ru-RU" sz="6600" b="1" dirty="0">
                <a:solidFill>
                  <a:schemeClr val="tx2"/>
                </a:solidFill>
                <a:latin typeface="Corbel Light" panose="020B0303020204020204" pitchFamily="34" charset="0"/>
                <a:cs typeface="Times New Roman" pitchFamily="18" charset="0"/>
              </a:rPr>
              <a:t>/год</a:t>
            </a:r>
            <a:r>
              <a:rPr lang="ru-RU" sz="6600" dirty="0">
                <a:solidFill>
                  <a:schemeClr val="tx2"/>
                </a:solidFill>
                <a:latin typeface="Corbel Light" panose="020B0303020204020204" pitchFamily="34" charset="0"/>
                <a:cs typeface="Times New Roman" pitchFamily="18" charset="0"/>
              </a:rPr>
              <a:t>: </a:t>
            </a:r>
          </a:p>
          <a:p>
            <a:pPr marL="0" indent="0" defTabSz="6858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i="1" dirty="0">
                <a:solidFill>
                  <a:schemeClr val="tx2"/>
                </a:solidFill>
                <a:latin typeface="Corbel Light" panose="020B0303020204020204" pitchFamily="34" charset="0"/>
                <a:cs typeface="Times New Roman" pitchFamily="18" charset="0"/>
              </a:rPr>
              <a:t>из них около 600 млн м</a:t>
            </a:r>
            <a:r>
              <a:rPr lang="ru-RU" sz="6600" i="1" baseline="30000" dirty="0">
                <a:solidFill>
                  <a:schemeClr val="tx2"/>
                </a:solidFill>
                <a:latin typeface="Corbel Light" panose="020B0303020204020204" pitchFamily="34" charset="0"/>
                <a:cs typeface="Times New Roman" pitchFamily="18" charset="0"/>
              </a:rPr>
              <a:t>3</a:t>
            </a:r>
            <a:r>
              <a:rPr lang="ru-RU" sz="6600" i="1" dirty="0">
                <a:solidFill>
                  <a:schemeClr val="tx2"/>
                </a:solidFill>
                <a:latin typeface="Corbel Light" panose="020B0303020204020204" pitchFamily="34" charset="0"/>
                <a:cs typeface="Times New Roman" pitchFamily="18" charset="0"/>
              </a:rPr>
              <a:t>/год в промышленности </a:t>
            </a:r>
          </a:p>
          <a:p>
            <a:pPr marL="257175" indent="-257175" defTabSz="685800" fontAlgn="auto">
              <a:spcAft>
                <a:spcPts val="0"/>
              </a:spcAft>
            </a:pPr>
            <a:endParaRPr lang="be-BY" sz="1800" dirty="0">
              <a:solidFill>
                <a:schemeClr val="tx2"/>
              </a:solidFill>
              <a:latin typeface="Corbel Light" panose="020B0303020204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12240" y="2564392"/>
            <a:ext cx="30841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800" dirty="0">
                <a:solidFill>
                  <a:schemeClr val="tx2"/>
                </a:solidFill>
                <a:latin typeface="Corbel Light" panose="020B0303020204020204" pitchFamily="34" charset="0"/>
                <a:cs typeface="Times New Roman" panose="02020603050405020304" pitchFamily="18" charset="0"/>
              </a:rPr>
              <a:t>ОАО «Гродно Азот»</a:t>
            </a:r>
            <a:endParaRPr lang="en-US" altLang="ru-RU" sz="1800" dirty="0">
              <a:solidFill>
                <a:schemeClr val="tx2"/>
              </a:solidFill>
              <a:latin typeface="Corbel Light" panose="020B0303020204020204" pitchFamily="34" charset="0"/>
              <a:cs typeface="Times New Roman" panose="02020603050405020304" pitchFamily="18" charset="0"/>
            </a:endParaRP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800" dirty="0">
                <a:solidFill>
                  <a:schemeClr val="tx2"/>
                </a:solidFill>
                <a:latin typeface="Corbel Light" panose="020B0303020204020204" pitchFamily="34" charset="0"/>
                <a:cs typeface="Times New Roman" panose="02020603050405020304" pitchFamily="18" charset="0"/>
              </a:rPr>
              <a:t>ОАО «</a:t>
            </a:r>
            <a:r>
              <a:rPr lang="ru-RU" altLang="ru-RU" sz="1800" dirty="0" err="1">
                <a:solidFill>
                  <a:schemeClr val="tx2"/>
                </a:solidFill>
                <a:latin typeface="Corbel Light" panose="020B0303020204020204" pitchFamily="34" charset="0"/>
                <a:cs typeface="Times New Roman" panose="02020603050405020304" pitchFamily="18" charset="0"/>
              </a:rPr>
              <a:t>Нафтан</a:t>
            </a:r>
            <a:r>
              <a:rPr lang="ru-RU" altLang="ru-RU" sz="1800" dirty="0">
                <a:solidFill>
                  <a:schemeClr val="tx2"/>
                </a:solidFill>
                <a:latin typeface="Corbel Light" panose="020B0303020204020204" pitchFamily="34" charset="0"/>
                <a:cs typeface="Times New Roman" panose="02020603050405020304" pitchFamily="18" charset="0"/>
              </a:rPr>
              <a:t>»</a:t>
            </a: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800" dirty="0">
                <a:solidFill>
                  <a:schemeClr val="tx2"/>
                </a:solidFill>
                <a:latin typeface="Corbel Light" panose="020B0303020204020204" pitchFamily="34" charset="0"/>
                <a:cs typeface="Times New Roman" panose="02020603050405020304" pitchFamily="18" charset="0"/>
              </a:rPr>
              <a:t>ОАО «</a:t>
            </a:r>
            <a:r>
              <a:rPr lang="ru-RU" altLang="ru-RU" sz="1800" dirty="0" err="1">
                <a:solidFill>
                  <a:schemeClr val="tx2"/>
                </a:solidFill>
                <a:latin typeface="Corbel Light" panose="020B0303020204020204" pitchFamily="34" charset="0"/>
                <a:cs typeface="Times New Roman" panose="02020603050405020304" pitchFamily="18" charset="0"/>
              </a:rPr>
              <a:t>Мозырский</a:t>
            </a:r>
            <a:r>
              <a:rPr lang="ru-RU" altLang="ru-RU" sz="1800" dirty="0">
                <a:solidFill>
                  <a:schemeClr val="tx2"/>
                </a:solidFill>
                <a:latin typeface="Corbel Light" panose="020B0303020204020204" pitchFamily="34" charset="0"/>
                <a:cs typeface="Times New Roman" panose="02020603050405020304" pitchFamily="18" charset="0"/>
              </a:rPr>
              <a:t> НПЗ»</a:t>
            </a: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ru-RU" sz="1800" dirty="0">
                <a:solidFill>
                  <a:schemeClr val="tx2"/>
                </a:solidFill>
                <a:latin typeface="Corbel Light" panose="020B0303020204020204" pitchFamily="34" charset="0"/>
                <a:cs typeface="Times New Roman" panose="02020603050405020304" pitchFamily="18" charset="0"/>
              </a:rPr>
              <a:t>OAO</a:t>
            </a:r>
            <a:r>
              <a:rPr lang="ru-RU" altLang="ru-RU" sz="1800" dirty="0">
                <a:solidFill>
                  <a:schemeClr val="tx2"/>
                </a:solidFill>
                <a:latin typeface="Corbel Light" panose="020B030302020402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>
                <a:solidFill>
                  <a:schemeClr val="tx2"/>
                </a:solidFill>
                <a:latin typeface="Corbel Light" panose="020B030302020402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1800" dirty="0" err="1">
                <a:solidFill>
                  <a:schemeClr val="tx2"/>
                </a:solidFill>
                <a:latin typeface="Corbel Light" panose="020B0303020204020204" pitchFamily="34" charset="0"/>
                <a:cs typeface="Times New Roman" panose="02020603050405020304" pitchFamily="18" charset="0"/>
              </a:rPr>
              <a:t>Могилевхимволокно</a:t>
            </a:r>
            <a:r>
              <a:rPr lang="ru-RU" altLang="ru-RU" sz="1800" dirty="0">
                <a:solidFill>
                  <a:schemeClr val="tx2"/>
                </a:solidFill>
                <a:latin typeface="Corbel Light" panose="020B0303020204020204" pitchFamily="34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56450" y="4249596"/>
            <a:ext cx="5248928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2"/>
                </a:solidFill>
                <a:latin typeface="Corbel Light"/>
                <a:cs typeface="Times New Roman"/>
              </a:rPr>
              <a:t>Суммарный объем циркулирующей воды </a:t>
            </a:r>
            <a:r>
              <a:rPr lang="ru-RU" sz="1800" b="1" dirty="0">
                <a:solidFill>
                  <a:schemeClr val="tx2"/>
                </a:solidFill>
                <a:latin typeface="Corbel Light"/>
                <a:cs typeface="Times New Roman"/>
              </a:rPr>
              <a:t>более 870 млн м</a:t>
            </a:r>
            <a:r>
              <a:rPr lang="ru-RU" sz="1800" b="1" baseline="30000" dirty="0">
                <a:solidFill>
                  <a:schemeClr val="tx2"/>
                </a:solidFill>
                <a:latin typeface="Corbel Light"/>
                <a:cs typeface="Times New Roman"/>
              </a:rPr>
              <a:t>3</a:t>
            </a:r>
            <a:r>
              <a:rPr lang="ru-RU" sz="1800" b="1" dirty="0">
                <a:solidFill>
                  <a:schemeClr val="tx2"/>
                </a:solidFill>
                <a:latin typeface="Corbel Light"/>
                <a:cs typeface="Times New Roman"/>
              </a:rPr>
              <a:t>/год, </a:t>
            </a:r>
            <a:r>
              <a:rPr lang="ru-RU" sz="1800" dirty="0">
                <a:solidFill>
                  <a:schemeClr val="tx2"/>
                </a:solidFill>
                <a:latin typeface="Corbel Light"/>
                <a:cs typeface="Times New Roman"/>
              </a:rPr>
              <a:t>объем подпиточной воды </a:t>
            </a:r>
            <a:r>
              <a:rPr lang="ru-RU" sz="1800" b="1" dirty="0">
                <a:solidFill>
                  <a:schemeClr val="tx2"/>
                </a:solidFill>
                <a:latin typeface="Corbel Light"/>
                <a:cs typeface="Times New Roman"/>
              </a:rPr>
              <a:t>более 1 млн м</a:t>
            </a:r>
            <a:r>
              <a:rPr lang="ru-RU" sz="1800" b="1" baseline="30000" dirty="0">
                <a:solidFill>
                  <a:schemeClr val="tx2"/>
                </a:solidFill>
                <a:latin typeface="Corbel Light"/>
                <a:cs typeface="Times New Roman"/>
              </a:rPr>
              <a:t>3</a:t>
            </a:r>
            <a:r>
              <a:rPr lang="ru-RU" sz="1800" b="1" dirty="0">
                <a:solidFill>
                  <a:schemeClr val="tx2"/>
                </a:solidFill>
                <a:latin typeface="Corbel Light"/>
                <a:cs typeface="Times New Roman"/>
              </a:rPr>
              <a:t>/год</a:t>
            </a:r>
            <a:endParaRPr lang="ru-RU" sz="1800" dirty="0">
              <a:solidFill>
                <a:schemeClr val="tx2"/>
              </a:solidFill>
              <a:latin typeface="Corbel Light"/>
              <a:cs typeface="Times New Roman"/>
            </a:endParaRPr>
          </a:p>
        </p:txBody>
      </p:sp>
      <p:pic>
        <p:nvPicPr>
          <p:cNvPr id="1028" name="Picture 4" descr="\\Warez-b1af5bdf9\public2\31 Шестак И. В\Диссертация\Диссертация 8.06.2018\картинка мозырь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291" y="1115437"/>
            <a:ext cx="3084113" cy="2048044"/>
          </a:xfrm>
          <a:prstGeom prst="rect">
            <a:avLst/>
          </a:prstGeom>
          <a:noFill/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916" y="3311224"/>
            <a:ext cx="3156489" cy="215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66094B-CEE8-41EF-A1C0-9FC74E33B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7144"/>
            <a:ext cx="914399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rbel Light" panose="020B0303020204020204" pitchFamily="34" charset="0"/>
              </a:rPr>
              <a:t>Потребление</a:t>
            </a:r>
            <a:r>
              <a:rPr kumimoji="0" lang="ru-RU" sz="3000" b="1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rbel Light" panose="020B0303020204020204" pitchFamily="34" charset="0"/>
              </a:rPr>
              <a:t> пресной воды предприятиями Беларуси</a:t>
            </a:r>
            <a:endParaRPr kumimoji="0" lang="ru-RU" sz="3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rbel Light" panose="020B03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194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" y="89020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35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10512" y="4654043"/>
            <a:ext cx="8468256" cy="18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l" defTabSz="685800" eaLnBrk="1" hangingPunct="1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2"/>
                </a:solidFill>
                <a:latin typeface="Corbel Light" panose="020B0303020204020204" pitchFamily="34" charset="0"/>
                <a:ea typeface="Times New Roman" pitchFamily="18" charset="0"/>
                <a:cs typeface="Times New Roman" pitchFamily="18" charset="0"/>
              </a:rPr>
              <a:t>Открытая система оборотного водоснабжения</a:t>
            </a:r>
            <a:r>
              <a:rPr lang="ru-RU" sz="1800" dirty="0">
                <a:solidFill>
                  <a:schemeClr val="tx2"/>
                </a:solidFill>
                <a:latin typeface="Corbel Light" panose="020B0303020204020204" pitchFamily="34" charset="0"/>
                <a:cs typeface="Times New Roman" pitchFamily="18" charset="0"/>
              </a:rPr>
              <a:t> </a:t>
            </a:r>
          </a:p>
          <a:p>
            <a:pPr marL="285750" indent="-285750" algn="l" defTabSz="685800" eaLnBrk="1" hangingPunct="1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2"/>
                </a:solidFill>
                <a:latin typeface="Corbel Light" panose="020B0303020204020204" pitchFamily="34" charset="0"/>
                <a:cs typeface="Times New Roman" pitchFamily="18" charset="0"/>
              </a:rPr>
              <a:t>Замкнутая оборотная система с использованием сточных вод предприятия</a:t>
            </a:r>
          </a:p>
          <a:p>
            <a:pPr marL="285750" indent="-285750" algn="l" defTabSz="685800" eaLnBrk="1" hangingPunct="1"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tx2"/>
              </a:solidFill>
              <a:latin typeface="Corbel Light" panose="020B0303020204020204" pitchFamily="34" charset="0"/>
              <a:cs typeface="Times New Roman" pitchFamily="18" charset="0"/>
            </a:endParaRPr>
          </a:p>
          <a:p>
            <a:pPr algn="l" defTabSz="685800" eaLnBrk="1" hangingPunct="1">
              <a:spcAft>
                <a:spcPts val="600"/>
              </a:spcAft>
            </a:pPr>
            <a:r>
              <a:rPr lang="ru-RU" sz="1800" b="1" dirty="0">
                <a:solidFill>
                  <a:schemeClr val="tx2"/>
                </a:solidFill>
                <a:latin typeface="Corbel Light" panose="020B0303020204020204" pitchFamily="34" charset="0"/>
                <a:cs typeface="Times New Roman" pitchFamily="18" charset="0"/>
              </a:rPr>
              <a:t>Уменьшение объемов подпиточной воды приводит к росту концентрации солей и образованию осадка, в первую очередь, карбонатов кальция и магния</a:t>
            </a:r>
          </a:p>
          <a:p>
            <a:pPr algn="l" defTabSz="685800" eaLnBrk="1" hangingPunct="1"/>
            <a:r>
              <a:rPr lang="ru-RU" sz="1800" b="1" dirty="0">
                <a:solidFill>
                  <a:schemeClr val="tx2"/>
                </a:solidFill>
                <a:latin typeface="Corbel Light" panose="020B0303020204020204" pitchFamily="34" charset="0"/>
                <a:cs typeface="Times New Roman" pitchFamily="18" charset="0"/>
              </a:rPr>
              <a:t>Основной способ – ингибирование осадкообразования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73" y="1267257"/>
            <a:ext cx="6545827" cy="28582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05B638-B900-4A64-A663-7BE978A71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484" y="226667"/>
            <a:ext cx="87300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rbel Light" panose="020B0303020204020204" pitchFamily="34" charset="0"/>
              </a:rPr>
              <a:t>Промышленные водооборотные системы</a:t>
            </a:r>
          </a:p>
        </p:txBody>
      </p:sp>
      <p:pic>
        <p:nvPicPr>
          <p:cNvPr id="13" name="Рисунок 12" descr="C:\Users\Amiada\Pictures\GameCenter\Desktop\Desktop_180527_220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014" y="1635854"/>
            <a:ext cx="2552944" cy="2318243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5D79A957-4585-4D90-BF76-4E02964BF819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3923" y="4434660"/>
            <a:ext cx="82356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2"/>
                </a:solidFill>
                <a:latin typeface="Corbel Light" panose="020B0303020204020204" pitchFamily="34" charset="0"/>
                <a:cs typeface="Times New Roman" panose="02020603050405020304" pitchFamily="18" charset="0"/>
              </a:rPr>
              <a:t>В работе используются различные типы ингибиторов осадкообразования:</a:t>
            </a: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2"/>
                </a:solidFill>
                <a:latin typeface="Corbel Light" panose="020B0303020204020204" pitchFamily="34" charset="0"/>
                <a:cs typeface="Times New Roman" panose="02020603050405020304" pitchFamily="18" charset="0"/>
              </a:rPr>
              <a:t>полимерные кислоты - полиакриловая, полиметакриловая, </a:t>
            </a:r>
            <a:r>
              <a:rPr lang="ru-RU" sz="1800" dirty="0" err="1">
                <a:solidFill>
                  <a:schemeClr val="tx2"/>
                </a:solidFill>
                <a:latin typeface="Corbel Light" panose="020B0303020204020204" pitchFamily="34" charset="0"/>
                <a:cs typeface="Times New Roman" panose="02020603050405020304" pitchFamily="18" charset="0"/>
              </a:rPr>
              <a:t>полималеиновая</a:t>
            </a:r>
            <a:r>
              <a:rPr lang="ru-RU" sz="1800" dirty="0">
                <a:solidFill>
                  <a:schemeClr val="tx2"/>
                </a:solidFill>
                <a:latin typeface="Corbel Light" panose="020B0303020204020204" pitchFamily="34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solidFill>
                  <a:schemeClr val="tx2"/>
                </a:solidFill>
                <a:latin typeface="Corbel Light" panose="020B0303020204020204" pitchFamily="34" charset="0"/>
                <a:cs typeface="Times New Roman" panose="02020603050405020304" pitchFamily="18" charset="0"/>
              </a:rPr>
              <a:t>др</a:t>
            </a:r>
            <a:r>
              <a:rPr lang="ru-RU" sz="1800" dirty="0">
                <a:solidFill>
                  <a:schemeClr val="tx2"/>
                </a:solidFill>
                <a:latin typeface="Corbel Light" panose="020B0303020204020204" pitchFamily="34" charset="0"/>
                <a:cs typeface="Times New Roman" panose="02020603050405020304" pitchFamily="18" charset="0"/>
              </a:rPr>
              <a:t>;</a:t>
            </a: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dirty="0" err="1">
                <a:solidFill>
                  <a:schemeClr val="tx2"/>
                </a:solidFill>
                <a:latin typeface="Corbel Light" panose="020B0303020204020204" pitchFamily="34" charset="0"/>
                <a:cs typeface="Times New Roman" panose="02020603050405020304" pitchFamily="18" charset="0"/>
              </a:rPr>
              <a:t>фосфонаты</a:t>
            </a:r>
            <a:r>
              <a:rPr lang="ru-RU" sz="1800" dirty="0">
                <a:solidFill>
                  <a:schemeClr val="tx2"/>
                </a:solidFill>
                <a:latin typeface="Corbel Light" panose="020B0303020204020204" pitchFamily="34" charset="0"/>
                <a:cs typeface="Times New Roman" panose="02020603050405020304" pitchFamily="18" charset="0"/>
              </a:rPr>
              <a:t> - </a:t>
            </a:r>
            <a:r>
              <a:rPr lang="en-US" sz="1800" dirty="0">
                <a:solidFill>
                  <a:schemeClr val="tx2"/>
                </a:solidFill>
                <a:latin typeface="Corbel Light" panose="020B0303020204020204" pitchFamily="34" charset="0"/>
                <a:cs typeface="Times New Roman" panose="02020603050405020304" pitchFamily="18" charset="0"/>
              </a:rPr>
              <a:t>PBTC, ATMP, HEDP</a:t>
            </a:r>
            <a:r>
              <a:rPr lang="ru-RU" sz="1800" dirty="0">
                <a:solidFill>
                  <a:schemeClr val="tx2"/>
                </a:solidFill>
                <a:latin typeface="Corbel Light" panose="020B0303020204020204" pitchFamily="34" charset="0"/>
                <a:cs typeface="Times New Roman" panose="02020603050405020304" pitchFamily="18" charset="0"/>
              </a:rPr>
              <a:t> </a:t>
            </a: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2"/>
                </a:solidFill>
                <a:latin typeface="Corbel Light" panose="020B0303020204020204" pitchFamily="34" charset="0"/>
                <a:cs typeface="Times New Roman" panose="02020603050405020304" pitchFamily="18" charset="0"/>
              </a:rPr>
              <a:t>сополимеры различных конфигураций и состава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8C1AFD-F66D-4E70-A1F7-8EF24DC3F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259" y="247957"/>
            <a:ext cx="849700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rbel Light" panose="020B0303020204020204" pitchFamily="34" charset="0"/>
              </a:rPr>
              <a:t>Комплексный подход к разработке водно-химических режимов для промышленных водооборотных систем</a:t>
            </a:r>
          </a:p>
        </p:txBody>
      </p:sp>
      <p:sp>
        <p:nvSpPr>
          <p:cNvPr id="22" name="Chevron 15"/>
          <p:cNvSpPr/>
          <p:nvPr/>
        </p:nvSpPr>
        <p:spPr>
          <a:xfrm>
            <a:off x="383923" y="2416602"/>
            <a:ext cx="2987647" cy="1257930"/>
          </a:xfrm>
          <a:prstGeom prst="chevron">
            <a:avLst>
              <a:gd name="adj" fmla="val 31257"/>
            </a:avLst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7" tIns="121899" rIns="243797" bIns="301752"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Roboto Regular"/>
            </a:endParaRPr>
          </a:p>
        </p:txBody>
      </p:sp>
      <p:sp>
        <p:nvSpPr>
          <p:cNvPr id="23" name="Chevron 16"/>
          <p:cNvSpPr/>
          <p:nvPr/>
        </p:nvSpPr>
        <p:spPr>
          <a:xfrm>
            <a:off x="3331843" y="2416602"/>
            <a:ext cx="2806793" cy="1257930"/>
          </a:xfrm>
          <a:prstGeom prst="chevron">
            <a:avLst>
              <a:gd name="adj" fmla="val 31257"/>
            </a:avLst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7" tIns="121899" rIns="243797" bIns="301752"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Roboto Regular"/>
            </a:endParaRPr>
          </a:p>
        </p:txBody>
      </p:sp>
      <p:sp>
        <p:nvSpPr>
          <p:cNvPr id="24" name="Chevron 17"/>
          <p:cNvSpPr/>
          <p:nvPr/>
        </p:nvSpPr>
        <p:spPr>
          <a:xfrm>
            <a:off x="6098907" y="2416602"/>
            <a:ext cx="2543997" cy="1257930"/>
          </a:xfrm>
          <a:prstGeom prst="chevron">
            <a:avLst>
              <a:gd name="adj" fmla="val 31257"/>
            </a:avLst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7" tIns="121899" rIns="243797" bIns="301752"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Roboto Regular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71673" y="2691624"/>
            <a:ext cx="1927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dirty="0">
                <a:solidFill>
                  <a:schemeClr val="tx2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Raleway" charset="0"/>
              </a:rPr>
              <a:t>Лабораторное</a:t>
            </a:r>
          </a:p>
          <a:p>
            <a:pPr algn="ctr"/>
            <a:r>
              <a:rPr lang="ru-RU" sz="1800" dirty="0">
                <a:solidFill>
                  <a:schemeClr val="tx2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Raleway" charset="0"/>
              </a:rPr>
              <a:t>моделирование</a:t>
            </a:r>
            <a:endParaRPr lang="en-US" sz="1800" dirty="0">
              <a:solidFill>
                <a:schemeClr val="tx2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Raleway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38739" y="2722401"/>
            <a:ext cx="2028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dirty="0">
                <a:solidFill>
                  <a:schemeClr val="tx2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Raleway" charset="0"/>
              </a:rPr>
              <a:t>Промышленные </a:t>
            </a:r>
          </a:p>
          <a:p>
            <a:pPr algn="ctr"/>
            <a:r>
              <a:rPr lang="ru-RU" sz="1800" dirty="0">
                <a:solidFill>
                  <a:schemeClr val="tx2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Raleway" charset="0"/>
              </a:rPr>
              <a:t>испытания</a:t>
            </a:r>
            <a:endParaRPr lang="en-US" sz="1800" dirty="0">
              <a:solidFill>
                <a:schemeClr val="tx2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Raleway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3629" y="2691624"/>
            <a:ext cx="2408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tx2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Raleway" charset="0"/>
              </a:rPr>
              <a:t>Обследование</a:t>
            </a:r>
          </a:p>
          <a:p>
            <a:pPr algn="ctr"/>
            <a:r>
              <a:rPr lang="ru-RU" sz="1800" dirty="0">
                <a:solidFill>
                  <a:schemeClr val="tx2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Raleway" charset="0"/>
              </a:rPr>
              <a:t>и анализ системы</a:t>
            </a:r>
            <a:endParaRPr lang="en-US" sz="1800" dirty="0">
              <a:solidFill>
                <a:schemeClr val="tx2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Raleway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DDB3CB-9C64-455C-8C08-04680B4A26F1}"/>
              </a:ext>
            </a:extLst>
          </p:cNvPr>
          <p:cNvSpPr txBox="1"/>
          <p:nvPr/>
        </p:nvSpPr>
        <p:spPr>
          <a:xfrm>
            <a:off x="3081863" y="3714301"/>
            <a:ext cx="2833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Технология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PMAC</a:t>
            </a:r>
            <a:r>
              <a:rPr lang="en-US" sz="16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 (</a:t>
            </a:r>
            <a:r>
              <a:rPr lang="ru-RU" sz="1600" dirty="0" err="1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ПиМАК</a:t>
            </a:r>
            <a:r>
              <a:rPr lang="ru-RU" sz="16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)</a:t>
            </a:r>
            <a:endParaRPr lang="aa-ET" sz="1600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B669A0-ABE1-4BC0-83CE-D7D951CD0E59}"/>
              </a:ext>
            </a:extLst>
          </p:cNvPr>
          <p:cNvSpPr txBox="1"/>
          <p:nvPr/>
        </p:nvSpPr>
        <p:spPr>
          <a:xfrm>
            <a:off x="5921915" y="3720763"/>
            <a:ext cx="31345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Технология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OnGuard</a:t>
            </a:r>
            <a:r>
              <a:rPr lang="en-US" sz="16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 (</a:t>
            </a:r>
            <a:r>
              <a:rPr lang="ru-RU" sz="1600" dirty="0" err="1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ОнГард</a:t>
            </a:r>
            <a:r>
              <a:rPr lang="ru-RU" sz="16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)</a:t>
            </a:r>
            <a:endParaRPr lang="aa-ET" sz="1600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70441" y="548681"/>
            <a:ext cx="410272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Montserrat" charset="0"/>
              </a:rPr>
              <a:t>PMAC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Montserrat" charset="0"/>
            </a:endParaRPr>
          </a:p>
          <a:p>
            <a:r>
              <a:rPr lang="ru-RU" sz="1800" b="1" dirty="0">
                <a:solidFill>
                  <a:schemeClr val="tx2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Montserrat" charset="0"/>
              </a:rPr>
              <a:t>Лабораторная модель</a:t>
            </a:r>
            <a:r>
              <a:rPr lang="en-US" sz="1800" b="1" dirty="0">
                <a:solidFill>
                  <a:schemeClr val="tx2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Montserrat" charset="0"/>
              </a:rPr>
              <a:t> </a:t>
            </a:r>
            <a:r>
              <a:rPr lang="ru-RU" sz="1800" b="1" dirty="0">
                <a:solidFill>
                  <a:schemeClr val="tx2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Montserrat" charset="0"/>
              </a:rPr>
              <a:t>охлаждающего водооборотного цикла</a:t>
            </a:r>
            <a:endParaRPr lang="en-US" sz="1800" b="1" dirty="0">
              <a:solidFill>
                <a:schemeClr val="tx2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Montserrat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8442" y="3687847"/>
            <a:ext cx="2816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2"/>
                </a:solidFill>
                <a:latin typeface="Corbel Light" panose="020B0303020204020204" pitchFamily="34" charset="0"/>
                <a:ea typeface="Microsoft JhengHei UI Light" panose="020B0304030504040204" pitchFamily="34" charset="-120"/>
                <a:cs typeface="Raleway" charset="0"/>
              </a:rPr>
              <a:t>Подбор оптимальных </a:t>
            </a:r>
            <a:r>
              <a:rPr lang="ru-RU" sz="1800" dirty="0" err="1">
                <a:solidFill>
                  <a:schemeClr val="tx2"/>
                </a:solidFill>
                <a:latin typeface="Corbel Light" panose="020B0303020204020204" pitchFamily="34" charset="0"/>
                <a:ea typeface="Microsoft JhengHei UI Light" panose="020B0304030504040204" pitchFamily="34" charset="-120"/>
                <a:cs typeface="Raleway" charset="0"/>
              </a:rPr>
              <a:t>реагентных</a:t>
            </a:r>
            <a:r>
              <a:rPr lang="ru-RU" sz="1800" dirty="0">
                <a:solidFill>
                  <a:schemeClr val="tx2"/>
                </a:solidFill>
                <a:latin typeface="Corbel Light" panose="020B0303020204020204" pitchFamily="34" charset="0"/>
                <a:ea typeface="Microsoft JhengHei UI Light" panose="020B0304030504040204" pitchFamily="34" charset="-120"/>
                <a:cs typeface="Raleway" charset="0"/>
              </a:rPr>
              <a:t> программ</a:t>
            </a:r>
            <a:endParaRPr lang="en-US" sz="1800" dirty="0">
              <a:solidFill>
                <a:schemeClr val="tx2"/>
              </a:solidFill>
              <a:latin typeface="Corbel Light" panose="020B0303020204020204" pitchFamily="34" charset="0"/>
              <a:ea typeface="Microsoft JhengHei UI Light" panose="020B0304030504040204" pitchFamily="34" charset="-120"/>
              <a:cs typeface="Raleway" charset="0"/>
            </a:endParaRPr>
          </a:p>
        </p:txBody>
      </p:sp>
      <p:sp>
        <p:nvSpPr>
          <p:cNvPr id="22" name="Shape 2540"/>
          <p:cNvSpPr/>
          <p:nvPr/>
        </p:nvSpPr>
        <p:spPr>
          <a:xfrm>
            <a:off x="318442" y="3838824"/>
            <a:ext cx="264501" cy="2696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800" dirty="0">
              <a:solidFill>
                <a:schemeClr val="tx2"/>
              </a:solidFill>
              <a:latin typeface="Corbel Light" panose="020B0303020204020204" pitchFamily="34" charset="0"/>
              <a:ea typeface="Microsoft JhengHei UI Light" panose="020B0304030504040204" pitchFamily="34" charset="-120"/>
              <a:cs typeface="Roboto Regular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8906" y="2492749"/>
            <a:ext cx="3508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dirty="0">
                <a:solidFill>
                  <a:schemeClr val="tx2"/>
                </a:solidFill>
                <a:latin typeface="Corbel Light" panose="020B0303020204020204" pitchFamily="34" charset="0"/>
                <a:ea typeface="Microsoft JhengHei UI Light" panose="020B0304030504040204" pitchFamily="34" charset="-120"/>
                <a:cs typeface="Raleway" charset="0"/>
              </a:rPr>
              <a:t>Моделирование динамических условий</a:t>
            </a:r>
            <a:endParaRPr lang="en-US" sz="1800" dirty="0">
              <a:solidFill>
                <a:schemeClr val="tx2"/>
              </a:solidFill>
              <a:latin typeface="Corbel Light" panose="020B0303020204020204" pitchFamily="34" charset="0"/>
              <a:ea typeface="Microsoft JhengHei UI Light" panose="020B0304030504040204" pitchFamily="34" charset="-120"/>
              <a:cs typeface="Raleway" charset="0"/>
            </a:endParaRPr>
          </a:p>
        </p:txBody>
      </p:sp>
      <p:sp>
        <p:nvSpPr>
          <p:cNvPr id="24" name="Shape 2540"/>
          <p:cNvSpPr/>
          <p:nvPr/>
        </p:nvSpPr>
        <p:spPr>
          <a:xfrm>
            <a:off x="322480" y="2685200"/>
            <a:ext cx="256426" cy="2614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800" dirty="0">
              <a:solidFill>
                <a:schemeClr val="tx2"/>
              </a:solidFill>
              <a:latin typeface="Corbel Light" panose="020B0303020204020204" pitchFamily="34" charset="0"/>
              <a:ea typeface="Microsoft JhengHei UI Light" panose="020B0304030504040204" pitchFamily="34" charset="-120"/>
              <a:cs typeface="Roboto Regular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4855" y="3199166"/>
            <a:ext cx="3187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2"/>
                </a:solidFill>
                <a:latin typeface="Corbel Light" panose="020B0303020204020204" pitchFamily="34" charset="0"/>
                <a:ea typeface="Microsoft JhengHei UI Light" panose="020B0304030504040204" pitchFamily="34" charset="-120"/>
                <a:cs typeface="Raleway" charset="0"/>
              </a:rPr>
              <a:t>Проведение экспресс-тестов</a:t>
            </a:r>
            <a:endParaRPr lang="en-US" sz="1800" dirty="0">
              <a:solidFill>
                <a:schemeClr val="tx2"/>
              </a:solidFill>
              <a:latin typeface="Corbel Light" panose="020B0303020204020204" pitchFamily="34" charset="0"/>
              <a:ea typeface="Microsoft JhengHei UI Light" panose="020B0304030504040204" pitchFamily="34" charset="-120"/>
              <a:cs typeface="Raleway" charset="0"/>
            </a:endParaRPr>
          </a:p>
        </p:txBody>
      </p:sp>
      <p:sp>
        <p:nvSpPr>
          <p:cNvPr id="26" name="Shape 2540"/>
          <p:cNvSpPr/>
          <p:nvPr/>
        </p:nvSpPr>
        <p:spPr>
          <a:xfrm>
            <a:off x="322480" y="3269377"/>
            <a:ext cx="256426" cy="2614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800" dirty="0">
              <a:solidFill>
                <a:schemeClr val="tx2"/>
              </a:solidFill>
              <a:latin typeface="Corbel Light" panose="020B0303020204020204" pitchFamily="34" charset="0"/>
              <a:ea typeface="Microsoft JhengHei UI Light" panose="020B0304030504040204" pitchFamily="34" charset="-120"/>
              <a:cs typeface="Roboto Regular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4649140"/>
            <a:ext cx="40870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2"/>
                </a:solidFill>
                <a:latin typeface="Corbel Light" panose="020B0303020204020204" pitchFamily="34" charset="0"/>
                <a:ea typeface="Microsoft JhengHei UI Light" panose="020B0304030504040204" pitchFamily="34" charset="-120"/>
                <a:cs typeface="Raleway" charset="0"/>
              </a:rPr>
              <a:t>Уникальная лабораторная установка позволяет с высокой точностью моделировать динамические условия водооборотного цикла и проводить сравнительный анализ эффективности ингибиторов </a:t>
            </a:r>
            <a:r>
              <a:rPr lang="ru-RU" sz="1800" dirty="0" err="1">
                <a:solidFill>
                  <a:schemeClr val="tx2"/>
                </a:solidFill>
                <a:latin typeface="Corbel Light" panose="020B0303020204020204" pitchFamily="34" charset="0"/>
                <a:ea typeface="Microsoft JhengHei UI Light" panose="020B0304030504040204" pitchFamily="34" charset="-120"/>
                <a:cs typeface="Raleway" charset="0"/>
              </a:rPr>
              <a:t>накипеобразования</a:t>
            </a:r>
            <a:r>
              <a:rPr lang="ru-RU" sz="1800" dirty="0">
                <a:solidFill>
                  <a:schemeClr val="tx2"/>
                </a:solidFill>
                <a:latin typeface="Corbel Light" panose="020B0303020204020204" pitchFamily="34" charset="0"/>
                <a:ea typeface="Microsoft JhengHei UI Light" panose="020B0304030504040204" pitchFamily="34" charset="-120"/>
                <a:cs typeface="Raleway" charset="0"/>
              </a:rPr>
              <a:t>.</a:t>
            </a:r>
            <a:endParaRPr lang="en-US" sz="1800" dirty="0">
              <a:solidFill>
                <a:schemeClr val="tx2"/>
              </a:solidFill>
              <a:latin typeface="Corbel Light" panose="020B0303020204020204" pitchFamily="34" charset="0"/>
              <a:ea typeface="Microsoft JhengHei UI Light" panose="020B0304030504040204" pitchFamily="34" charset="-120"/>
              <a:cs typeface="Raleway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23CD350-B549-4825-A9F5-51888B73B4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2" r="25078"/>
          <a:stretch/>
        </p:blipFill>
        <p:spPr>
          <a:xfrm>
            <a:off x="4270508" y="0"/>
            <a:ext cx="4873492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23E544-3E88-45A4-B663-450AE0007088}"/>
              </a:ext>
            </a:extLst>
          </p:cNvPr>
          <p:cNvSpPr txBox="1"/>
          <p:nvPr/>
        </p:nvSpPr>
        <p:spPr>
          <a:xfrm>
            <a:off x="2570025" y="361213"/>
            <a:ext cx="4111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tx2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Технология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PMAC</a:t>
            </a:r>
            <a:endParaRPr lang="aa-ET" sz="3600" dirty="0">
              <a:solidFill>
                <a:schemeClr val="accent2">
                  <a:lumMod val="50000"/>
                </a:schemeClr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09BE0F-9BE9-4FFC-AF6D-6CEA9BE23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257" y="1598350"/>
            <a:ext cx="5965430" cy="3544167"/>
          </a:xfrm>
          <a:prstGeom prst="rect">
            <a:avLst/>
          </a:prstGeom>
          <a:ln w="38100"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600EE9-A8E0-478F-951F-A1B0095BB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0" y="2121088"/>
            <a:ext cx="7224100" cy="2498689"/>
          </a:xfrm>
          <a:prstGeom prst="rect">
            <a:avLst/>
          </a:prstGeom>
          <a:ln w="38100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7921BE-3FC2-482C-AC6B-27362487842E}"/>
              </a:ext>
            </a:extLst>
          </p:cNvPr>
          <p:cNvSpPr txBox="1"/>
          <p:nvPr/>
        </p:nvSpPr>
        <p:spPr>
          <a:xfrm>
            <a:off x="780463" y="5525087"/>
            <a:ext cx="769101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dirty="0">
                <a:solidFill>
                  <a:schemeClr val="tx2"/>
                </a:solidFill>
                <a:latin typeface="Corbel Light" panose="020B0303020204020204" pitchFamily="34" charset="0"/>
                <a:ea typeface="Microsoft JhengHei UI Light" panose="020B0304030504040204" pitchFamily="34" charset="-120"/>
              </a:rPr>
              <a:t>Образование накипи в металлическом капилляре приводит к росту</a:t>
            </a:r>
          </a:p>
          <a:p>
            <a:pPr algn="ctr"/>
            <a:r>
              <a:rPr lang="ru-RU" sz="1800" dirty="0">
                <a:solidFill>
                  <a:schemeClr val="tx2"/>
                </a:solidFill>
                <a:latin typeface="Corbel Light" panose="020B0303020204020204" pitchFamily="34" charset="0"/>
                <a:ea typeface="Microsoft JhengHei UI Light" panose="020B0304030504040204" pitchFamily="34" charset="-120"/>
              </a:rPr>
              <a:t>перепада давления, который фиксируется дифференциальным манометром</a:t>
            </a:r>
            <a:r>
              <a:rPr lang="ru-RU" sz="2000" dirty="0">
                <a:solidFill>
                  <a:schemeClr val="tx2"/>
                </a:solidFill>
                <a:latin typeface="Corbel Light" panose="020B0303020204020204" pitchFamily="34" charset="0"/>
                <a:ea typeface="Microsoft JhengHei UI Light" panose="020B0304030504040204" pitchFamily="34" charset="-120"/>
              </a:rPr>
              <a:t>.</a:t>
            </a:r>
            <a:endParaRPr lang="aa-ET" sz="2000" dirty="0">
              <a:solidFill>
                <a:schemeClr val="tx2"/>
              </a:solidFill>
              <a:latin typeface="Corbel Light" panose="020B0303020204020204" pitchFamily="34" charset="0"/>
              <a:ea typeface="Microsoft JhengHei U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871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5F8E48-AF12-4EC2-9ACC-9AD6217445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3" t="9905" b="9905"/>
          <a:stretch/>
        </p:blipFill>
        <p:spPr>
          <a:xfrm>
            <a:off x="0" y="0"/>
            <a:ext cx="468149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01074" y="650875"/>
            <a:ext cx="414132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Montserrat" charset="0"/>
              </a:rPr>
              <a:t>OnGuard</a:t>
            </a:r>
          </a:p>
          <a:p>
            <a:r>
              <a:rPr lang="ru-RU" sz="1800" b="1" dirty="0">
                <a:solidFill>
                  <a:schemeClr val="tx2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Montserrat" charset="0"/>
              </a:rPr>
              <a:t>Установка для анализа скорости роста отложений в теплообменном оборудовании </a:t>
            </a:r>
            <a:endParaRPr lang="en-US" sz="1800" b="1" dirty="0">
              <a:solidFill>
                <a:schemeClr val="tx2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Montserrat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5820" y="4833496"/>
            <a:ext cx="4091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2"/>
                </a:solidFill>
                <a:latin typeface="Corbel Light" panose="020B0303020204020204" pitchFamily="34" charset="0"/>
                <a:ea typeface="Microsoft JhengHei UI Light" panose="020B0304030504040204" pitchFamily="34" charset="-120"/>
                <a:cs typeface="Raleway" charset="0"/>
              </a:rPr>
              <a:t>Модельная установка анализирует скорость роста отложений в теплообменном оборудовании в </a:t>
            </a:r>
          </a:p>
          <a:p>
            <a:r>
              <a:rPr lang="ru-RU" sz="1800" dirty="0">
                <a:solidFill>
                  <a:schemeClr val="tx2"/>
                </a:solidFill>
                <a:latin typeface="Corbel Light" panose="020B0303020204020204" pitchFamily="34" charset="0"/>
                <a:ea typeface="Microsoft JhengHei UI Light" panose="020B0304030504040204" pitchFamily="34" charset="-120"/>
                <a:cs typeface="Raleway" charset="0"/>
              </a:rPr>
              <a:t>он-лайн режиме, позволяя оценить реальную эффективность выбранной </a:t>
            </a:r>
            <a:r>
              <a:rPr lang="ru-RU" sz="1800" dirty="0" err="1">
                <a:solidFill>
                  <a:schemeClr val="tx2"/>
                </a:solidFill>
                <a:latin typeface="Corbel Light" panose="020B0303020204020204" pitchFamily="34" charset="0"/>
                <a:ea typeface="Microsoft JhengHei UI Light" panose="020B0304030504040204" pitchFamily="34" charset="-120"/>
                <a:cs typeface="Raleway" charset="0"/>
              </a:rPr>
              <a:t>реагентной</a:t>
            </a:r>
            <a:r>
              <a:rPr lang="ru-RU" sz="1800" dirty="0">
                <a:solidFill>
                  <a:schemeClr val="tx2"/>
                </a:solidFill>
                <a:latin typeface="Corbel Light" panose="020B0303020204020204" pitchFamily="34" charset="0"/>
                <a:ea typeface="Microsoft JhengHei UI Light" panose="020B0304030504040204" pitchFamily="34" charset="-120"/>
                <a:cs typeface="Raleway" charset="0"/>
              </a:rPr>
              <a:t> программы. </a:t>
            </a:r>
            <a:endParaRPr lang="en-US" sz="1800" dirty="0">
              <a:solidFill>
                <a:schemeClr val="tx2"/>
              </a:solidFill>
              <a:latin typeface="Corbel Light" panose="020B0303020204020204" pitchFamily="34" charset="0"/>
              <a:ea typeface="Microsoft JhengHei UI Light" panose="020B0304030504040204" pitchFamily="34" charset="-120"/>
              <a:cs typeface="Raleway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8A1850-34DB-4CF2-8E0E-04D0752A07CB}"/>
              </a:ext>
            </a:extLst>
          </p:cNvPr>
          <p:cNvSpPr txBox="1"/>
          <p:nvPr/>
        </p:nvSpPr>
        <p:spPr>
          <a:xfrm>
            <a:off x="5267256" y="4148387"/>
            <a:ext cx="3795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2"/>
                </a:solidFill>
                <a:latin typeface="Corbel Light" panose="020B0303020204020204" pitchFamily="34" charset="0"/>
                <a:ea typeface="Microsoft JhengHei UI Light" panose="020B0304030504040204" pitchFamily="34" charset="-120"/>
                <a:cs typeface="Raleway" charset="0"/>
              </a:rPr>
              <a:t>Оптимизация расхода ингибитора</a:t>
            </a:r>
            <a:endParaRPr lang="en-US" sz="1800" dirty="0">
              <a:solidFill>
                <a:schemeClr val="tx2"/>
              </a:solidFill>
              <a:latin typeface="Corbel Light" panose="020B0303020204020204" pitchFamily="34" charset="0"/>
              <a:ea typeface="Microsoft JhengHei UI Light" panose="020B0304030504040204" pitchFamily="34" charset="-120"/>
              <a:cs typeface="Raleway" charset="0"/>
            </a:endParaRPr>
          </a:p>
        </p:txBody>
      </p:sp>
      <p:sp>
        <p:nvSpPr>
          <p:cNvPr id="8" name="Shape 2540">
            <a:extLst>
              <a:ext uri="{FF2B5EF4-FFF2-40B4-BE49-F238E27FC236}">
                <a16:creationId xmlns:a16="http://schemas.microsoft.com/office/drawing/2014/main" id="{8D7854D5-22A0-41AD-A21A-72192DB2F5F4}"/>
              </a:ext>
            </a:extLst>
          </p:cNvPr>
          <p:cNvSpPr/>
          <p:nvPr/>
        </p:nvSpPr>
        <p:spPr>
          <a:xfrm>
            <a:off x="5145194" y="4198096"/>
            <a:ext cx="252000" cy="25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200" dirty="0">
              <a:solidFill>
                <a:schemeClr val="tx2"/>
              </a:solidFill>
              <a:latin typeface="Corbel Light" panose="020B0303020204020204" pitchFamily="34" charset="0"/>
              <a:ea typeface="Microsoft JhengHei UI Light" panose="020B0304030504040204" pitchFamily="34" charset="-120"/>
              <a:cs typeface="Roboto Regular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7F64E1-15A9-4FAB-87E4-27D6712DCD8B}"/>
              </a:ext>
            </a:extLst>
          </p:cNvPr>
          <p:cNvSpPr txBox="1"/>
          <p:nvPr/>
        </p:nvSpPr>
        <p:spPr>
          <a:xfrm>
            <a:off x="5393600" y="2913810"/>
            <a:ext cx="375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dirty="0">
                <a:solidFill>
                  <a:schemeClr val="tx2"/>
                </a:solidFill>
                <a:latin typeface="Corbel Light" panose="020B0303020204020204" pitchFamily="34" charset="0"/>
                <a:ea typeface="Microsoft JhengHei UI Light" panose="020B0304030504040204" pitchFamily="34" charset="-120"/>
                <a:cs typeface="Raleway" charset="0"/>
              </a:rPr>
              <a:t>Моделирование теплообменного оборудования</a:t>
            </a:r>
            <a:endParaRPr lang="en-US" sz="1800" dirty="0">
              <a:solidFill>
                <a:schemeClr val="tx2"/>
              </a:solidFill>
              <a:latin typeface="Corbel Light" panose="020B0303020204020204" pitchFamily="34" charset="0"/>
              <a:ea typeface="Microsoft JhengHei UI Light" panose="020B0304030504040204" pitchFamily="34" charset="-120"/>
              <a:cs typeface="Raleway" charset="0"/>
            </a:endParaRPr>
          </a:p>
        </p:txBody>
      </p:sp>
      <p:sp>
        <p:nvSpPr>
          <p:cNvPr id="10" name="Shape 2540">
            <a:extLst>
              <a:ext uri="{FF2B5EF4-FFF2-40B4-BE49-F238E27FC236}">
                <a16:creationId xmlns:a16="http://schemas.microsoft.com/office/drawing/2014/main" id="{4CFEE0C2-C02B-4DF1-A104-8945CBBA5EF9}"/>
              </a:ext>
            </a:extLst>
          </p:cNvPr>
          <p:cNvSpPr/>
          <p:nvPr/>
        </p:nvSpPr>
        <p:spPr>
          <a:xfrm>
            <a:off x="5145196" y="3078601"/>
            <a:ext cx="252000" cy="25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200" dirty="0">
              <a:solidFill>
                <a:schemeClr val="tx2"/>
              </a:solidFill>
              <a:latin typeface="Corbel Light" panose="020B0303020204020204" pitchFamily="34" charset="0"/>
              <a:ea typeface="Microsoft JhengHei UI Light" panose="020B0304030504040204" pitchFamily="34" charset="-120"/>
              <a:cs typeface="Roboto Regular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9AD6FB-3733-4604-A181-80B2BE4FC6DF}"/>
              </a:ext>
            </a:extLst>
          </p:cNvPr>
          <p:cNvSpPr txBox="1"/>
          <p:nvPr/>
        </p:nvSpPr>
        <p:spPr>
          <a:xfrm>
            <a:off x="5267256" y="3576573"/>
            <a:ext cx="3750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2"/>
                </a:solidFill>
                <a:latin typeface="Corbel Light" panose="020B0303020204020204" pitchFamily="34" charset="0"/>
                <a:ea typeface="Microsoft JhengHei UI Light" panose="020B0304030504040204" pitchFamily="34" charset="-120"/>
                <a:cs typeface="Raleway" charset="0"/>
              </a:rPr>
              <a:t>Проведение пилотных испытаний</a:t>
            </a:r>
            <a:endParaRPr lang="en-US" sz="1800" dirty="0">
              <a:solidFill>
                <a:schemeClr val="tx2"/>
              </a:solidFill>
              <a:latin typeface="Corbel Light" panose="020B0303020204020204" pitchFamily="34" charset="0"/>
              <a:ea typeface="Microsoft JhengHei UI Light" panose="020B0304030504040204" pitchFamily="34" charset="-120"/>
              <a:cs typeface="Raleway" charset="0"/>
            </a:endParaRPr>
          </a:p>
        </p:txBody>
      </p:sp>
      <p:sp>
        <p:nvSpPr>
          <p:cNvPr id="12" name="Shape 2540">
            <a:extLst>
              <a:ext uri="{FF2B5EF4-FFF2-40B4-BE49-F238E27FC236}">
                <a16:creationId xmlns:a16="http://schemas.microsoft.com/office/drawing/2014/main" id="{5DD2B0B0-ED48-4BB7-B939-1CD71BC06AC3}"/>
              </a:ext>
            </a:extLst>
          </p:cNvPr>
          <p:cNvSpPr/>
          <p:nvPr/>
        </p:nvSpPr>
        <p:spPr>
          <a:xfrm>
            <a:off x="5145195" y="3632337"/>
            <a:ext cx="252000" cy="25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200" dirty="0">
              <a:solidFill>
                <a:schemeClr val="tx2"/>
              </a:solidFill>
              <a:latin typeface="Corbel Light" panose="020B0303020204020204" pitchFamily="34" charset="0"/>
              <a:ea typeface="Microsoft JhengHei UI Light" panose="020B0304030504040204" pitchFamily="34" charset="-12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12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249822-C40C-485B-A1F0-F734874C5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396" y="2289020"/>
            <a:ext cx="3978304" cy="15415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23E544-3E88-45A4-B663-450AE0007088}"/>
              </a:ext>
            </a:extLst>
          </p:cNvPr>
          <p:cNvSpPr txBox="1"/>
          <p:nvPr/>
        </p:nvSpPr>
        <p:spPr>
          <a:xfrm>
            <a:off x="1493897" y="633840"/>
            <a:ext cx="62641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chemeClr val="tx2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Технология 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OnGuard</a:t>
            </a:r>
            <a:endParaRPr lang="aa-ET" sz="4800" dirty="0">
              <a:solidFill>
                <a:schemeClr val="accent2">
                  <a:lumMod val="50000"/>
                </a:schemeClr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AD3E3D-8B2F-47E2-82E7-FA8D02DE0F9C}"/>
              </a:ext>
            </a:extLst>
          </p:cNvPr>
          <p:cNvSpPr txBox="1"/>
          <p:nvPr/>
        </p:nvSpPr>
        <p:spPr>
          <a:xfrm>
            <a:off x="633951" y="4979330"/>
            <a:ext cx="79840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  <a:latin typeface="Corbel Light" panose="020B0303020204020204" pitchFamily="34" charset="0"/>
                <a:ea typeface="Microsoft JhengHei UI Light" panose="020B0304030504040204" pitchFamily="34" charset="-120"/>
              </a:rPr>
              <a:t>При образовании отложений на обогреваемой поверхности толщиной</a:t>
            </a:r>
          </a:p>
          <a:p>
            <a:pPr algn="ctr"/>
            <a:r>
              <a:rPr lang="ru-RU" sz="2000" dirty="0">
                <a:solidFill>
                  <a:schemeClr val="tx2"/>
                </a:solidFill>
                <a:latin typeface="Corbel Light" panose="020B0303020204020204" pitchFamily="34" charset="0"/>
                <a:ea typeface="Microsoft JhengHei UI Light" panose="020B0304030504040204" pitchFamily="34" charset="-120"/>
              </a:rPr>
              <a:t>от</a:t>
            </a:r>
            <a:r>
              <a:rPr lang="ru-RU" sz="2000" b="1" dirty="0">
                <a:solidFill>
                  <a:schemeClr val="tx2"/>
                </a:solidFill>
                <a:latin typeface="Corbel Light" panose="020B0303020204020204" pitchFamily="34" charset="0"/>
                <a:ea typeface="Microsoft JhengHei UI Light" panose="020B0304030504040204" pitchFamily="34" charset="-12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orbel Light" panose="020B0303020204020204" pitchFamily="34" charset="0"/>
                <a:ea typeface="Microsoft JhengHei UI Light" panose="020B0304030504040204" pitchFamily="34" charset="-120"/>
              </a:rPr>
              <a:t>0,005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rbel Light" panose="020B0303020204020204" pitchFamily="34" charset="0"/>
                <a:ea typeface="Microsoft JhengHei UI Light" panose="020B0304030504040204" pitchFamily="34" charset="-12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orbel Light" panose="020B0303020204020204" pitchFamily="34" charset="0"/>
                <a:ea typeface="Microsoft JhengHei UI Light" panose="020B0304030504040204" pitchFamily="34" charset="-120"/>
              </a:rPr>
              <a:t>мм </a:t>
            </a:r>
            <a:r>
              <a:rPr lang="ru-RU" sz="2000" dirty="0">
                <a:solidFill>
                  <a:schemeClr val="tx2"/>
                </a:solidFill>
                <a:latin typeface="Corbel Light" panose="020B0303020204020204" pitchFamily="34" charset="0"/>
                <a:ea typeface="Microsoft JhengHei UI Light" panose="020B0304030504040204" pitchFamily="34" charset="-120"/>
              </a:rPr>
              <a:t>датчик фиксирует изменение времени отражения импульса.</a:t>
            </a:r>
            <a:endParaRPr lang="aa-ET" sz="2000" dirty="0">
              <a:solidFill>
                <a:schemeClr val="tx2"/>
              </a:solidFill>
              <a:latin typeface="Corbel Light" panose="020B0303020204020204" pitchFamily="34" charset="0"/>
              <a:ea typeface="Microsoft JhengHei U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8437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300" y="5202477"/>
            <a:ext cx="816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tx2"/>
                </a:solidFill>
                <a:latin typeface="Corbel Light" panose="020B0303020204020204" pitchFamily="34" charset="0"/>
                <a:ea typeface="Microsoft JhengHei UI Light" panose="020B0304030504040204" pitchFamily="34" charset="-120"/>
              </a:rPr>
              <a:t>Кроме анализа скорости роста отложений система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Corbel Light" panose="020B0303020204020204" pitchFamily="34" charset="0"/>
                <a:ea typeface="Microsoft JhengHei UI Light" panose="020B0304030504040204" pitchFamily="34" charset="-120"/>
              </a:rPr>
              <a:t>OnGuard</a:t>
            </a:r>
            <a:r>
              <a:rPr lang="ru-RU" sz="1800" dirty="0">
                <a:solidFill>
                  <a:schemeClr val="tx2"/>
                </a:solidFill>
                <a:latin typeface="Corbel Light" panose="020B0303020204020204" pitchFamily="34" charset="0"/>
                <a:ea typeface="Microsoft JhengHei UI Light" panose="020B0304030504040204" pitchFamily="34" charset="-120"/>
              </a:rPr>
              <a:t> может</a:t>
            </a:r>
            <a:r>
              <a:rPr lang="en-US" sz="1800" dirty="0">
                <a:solidFill>
                  <a:schemeClr val="tx2"/>
                </a:solidFill>
                <a:latin typeface="Corbel Light" panose="020B0303020204020204" pitchFamily="34" charset="0"/>
                <a:ea typeface="Microsoft JhengHei UI Light" panose="020B0304030504040204" pitchFamily="34" charset="-120"/>
              </a:rPr>
              <a:t> </a:t>
            </a:r>
            <a:r>
              <a:rPr lang="ru-RU" sz="1800" dirty="0">
                <a:solidFill>
                  <a:schemeClr val="tx2"/>
                </a:solidFill>
                <a:latin typeface="Corbel Light" panose="020B0303020204020204" pitchFamily="34" charset="0"/>
                <a:ea typeface="Microsoft JhengHei UI Light" panose="020B0304030504040204" pitchFamily="34" charset="-120"/>
              </a:rPr>
              <a:t>автоматически оптимизировать дозу реагентов и управлять клапаном продувки</a:t>
            </a:r>
            <a:endParaRPr lang="en-US" sz="1800" dirty="0">
              <a:solidFill>
                <a:schemeClr val="tx2"/>
              </a:solidFill>
              <a:latin typeface="Corbel Light" panose="020B0303020204020204" pitchFamily="34" charset="0"/>
              <a:ea typeface="Raleway" charset="0"/>
              <a:cs typeface="Raleway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196891-7F92-4E3E-BBB5-46664BDE3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51" y="890827"/>
            <a:ext cx="5859398" cy="404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649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4277</TotalTime>
  <Words>583</Words>
  <Application>Microsoft Office PowerPoint</Application>
  <PresentationFormat>Экран (4:3)</PresentationFormat>
  <Paragraphs>94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Corbel Light</vt:lpstr>
      <vt:lpstr>Palatino Linotype</vt:lpstr>
      <vt:lpstr>Times</vt:lpstr>
      <vt:lpstr>Calibri</vt:lpstr>
      <vt:lpstr>Arial</vt:lpstr>
      <vt:lpstr>Cambria Math</vt:lpstr>
      <vt:lpstr>Microsoft JhengHei UI Light</vt:lpstr>
      <vt:lpstr>Calibri Light</vt:lpstr>
      <vt:lpstr>Corbel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Математическое моделирование процессов кристаллизации</vt:lpstr>
      <vt:lpstr>Математическое моделирование процессов кристаллизации</vt:lpstr>
      <vt:lpstr>Физическое моделирование процессов кристаллизации</vt:lpstr>
      <vt:lpstr>Физическое моделирование процессов кристаллизации</vt:lpstr>
      <vt:lpstr>Спасибо за внимание</vt:lpstr>
    </vt:vector>
  </TitlesOfParts>
  <Company>Ashland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Schepers</dc:creator>
  <cp:lastModifiedBy>Artyom Vorobiov</cp:lastModifiedBy>
  <cp:revision>324</cp:revision>
  <cp:lastPrinted>2006-06-27T15:26:25Z</cp:lastPrinted>
  <dcterms:created xsi:type="dcterms:W3CDTF">2006-10-10T14:40:58Z</dcterms:created>
  <dcterms:modified xsi:type="dcterms:W3CDTF">2024-05-22T07:55:07Z</dcterms:modified>
</cp:coreProperties>
</file>