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0" r:id="rId3"/>
    <p:sldId id="301" r:id="rId4"/>
    <p:sldId id="302" r:id="rId5"/>
    <p:sldId id="303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279" r:id="rId18"/>
    <p:sldId id="280" r:id="rId19"/>
    <p:sldId id="282" r:id="rId20"/>
    <p:sldId id="281" r:id="rId21"/>
    <p:sldId id="283" r:id="rId22"/>
    <p:sldId id="26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2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40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6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3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1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4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6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8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11EB-D329-41AC-A27B-AABF4C979710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13" y="-262817"/>
            <a:ext cx="3681939" cy="2599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6992" y="1917821"/>
            <a:ext cx="8190921" cy="1912571"/>
          </a:xfrm>
          <a:prstGeom prst="rect">
            <a:avLst/>
          </a:prstGeom>
          <a:noFill/>
        </p:spPr>
        <p:txBody>
          <a:bodyPr wrap="square" lIns="65274" tIns="32637" rIns="65274" bIns="32637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 – перспективы применения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448" y="4228489"/>
            <a:ext cx="11805104" cy="1297018"/>
          </a:xfrm>
          <a:prstGeom prst="rect">
            <a:avLst/>
          </a:prstGeom>
          <a:noFill/>
        </p:spPr>
        <p:txBody>
          <a:bodyPr wrap="square" lIns="65274" tIns="32637" rIns="65274" bIns="32637" rtlCol="0">
            <a:spAutoFit/>
          </a:bodyPr>
          <a:lstStyle>
            <a:defPPr>
              <a:defRPr lang="ru-RU"/>
            </a:defPPr>
            <a:lvl1pPr>
              <a:defRPr sz="2300">
                <a:solidFill>
                  <a:schemeClr val="bg1"/>
                </a:solidFill>
                <a:latin typeface="Gilroy" pitchFamily="50" charset="-52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Докладчики: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А.И. Стасенко, </a:t>
            </a:r>
            <a:r>
              <a:rPr lang="ru-RU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 кафедры мембранной технологии РХТУ им. Д.И. Менделеева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А.М. Бланко –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Педрехон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ассистент кафедры мембранной технологии РХТУ им. Д.И. Менделеева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Г.Г.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Каграманов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–д.т.н., профессор, заведующий кафедрой мембранной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3066" y="6427113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Минск,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2F9F3-9150-93BA-8981-6AEF586D4415}"/>
              </a:ext>
            </a:extLst>
          </p:cNvPr>
          <p:cNvSpPr txBox="1"/>
          <p:nvPr/>
        </p:nvSpPr>
        <p:spPr>
          <a:xfrm>
            <a:off x="9488774" y="347995"/>
            <a:ext cx="2838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мембранной </a:t>
            </a:r>
            <a:endParaRPr lang="en-US" sz="1400" dirty="0">
              <a:solidFill>
                <a:schemeClr val="bg1"/>
              </a:solidFill>
              <a:latin typeface="Swis721 BlkOul BT" panose="04020905030B03040203" pitchFamily="82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pic>
        <p:nvPicPr>
          <p:cNvPr id="8" name="Google Shape;88;p13">
            <a:extLst>
              <a:ext uri="{FF2B5EF4-FFF2-40B4-BE49-F238E27FC236}">
                <a16:creationId xmlns:a16="http://schemas.microsoft.com/office/drawing/2014/main" id="{0E118910-C6E0-CC96-B0ED-E56BFED171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65300" cy="121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48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8A14D545-866B-3997-C1BA-A4DD86496F06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364792F-20F9-051A-3CE2-5AFD1E136216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79D4C17-143E-CDC7-3875-57EF43D3B112}"/>
              </a:ext>
            </a:extLst>
          </p:cNvPr>
          <p:cNvSpPr txBox="1">
            <a:spLocks/>
          </p:cNvSpPr>
          <p:nvPr/>
        </p:nvSpPr>
        <p:spPr>
          <a:xfrm>
            <a:off x="9567559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0DF1ECC1-808E-358E-98A1-1CFA65DEC546}"/>
              </a:ext>
            </a:extLst>
          </p:cNvPr>
          <p:cNvSpPr txBox="1">
            <a:spLocks/>
          </p:cNvSpPr>
          <p:nvPr/>
        </p:nvSpPr>
        <p:spPr>
          <a:xfrm>
            <a:off x="886419" y="144649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Сравнительная кривая CAPEX-OPEX в зависимости от солесодержания воды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563E185-21BF-5E33-97B8-EFD616F23F3C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B1B92C-50DA-D8FB-EEC3-CB73238C65B5}"/>
              </a:ext>
            </a:extLst>
          </p:cNvPr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1" name="Объект 4">
            <a:extLst>
              <a:ext uri="{FF2B5EF4-FFF2-40B4-BE49-F238E27FC236}">
                <a16:creationId xmlns:a16="http://schemas.microsoft.com/office/drawing/2014/main" id="{D9F62039-2318-0F6D-6FDD-E945CF76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1926511"/>
            <a:ext cx="7422011" cy="47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 применение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38" y="1663304"/>
            <a:ext cx="5848825" cy="33810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16494" y="5572064"/>
            <a:ext cx="365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Контейнерная установка 25 м3/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0D139CC-B6AE-5258-8AD0-D073653C9EA5}"/>
              </a:ext>
            </a:extLst>
          </p:cNvPr>
          <p:cNvGraphicFramePr>
            <a:graphicFrameLocks noGrp="1"/>
          </p:cNvGraphicFramePr>
          <p:nvPr/>
        </p:nvGraphicFramePr>
        <p:xfrm>
          <a:off x="5919425" y="5598996"/>
          <a:ext cx="5940425" cy="296926"/>
        </p:xfrm>
        <a:graphic>
          <a:graphicData uri="http://schemas.openxmlformats.org/drawingml/2006/table">
            <a:tbl>
              <a:tblPr firstRow="1" firstCol="1" bandRow="1"/>
              <a:tblGrid>
                <a:gridCol w="5940425">
                  <a:extLst>
                    <a:ext uri="{9D8B030D-6E8A-4147-A177-3AD203B41FA5}">
                      <a16:colId xmlns:a16="http://schemas.microsoft.com/office/drawing/2014/main" val="4170335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Контейнер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66525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9C9569-FCEE-CD10-46C2-117E88B2F0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67" y="2016462"/>
            <a:ext cx="5522583" cy="29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8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 применение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45B331-B5FC-8567-6470-D7F6AB4F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17" y="1959662"/>
            <a:ext cx="4714414" cy="3290268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0D139CC-B6AE-5258-8AD0-D073653C9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43524"/>
              </p:ext>
            </p:extLst>
          </p:nvPr>
        </p:nvGraphicFramePr>
        <p:xfrm>
          <a:off x="1337895" y="5647087"/>
          <a:ext cx="9877793" cy="553891"/>
        </p:xfrm>
        <a:graphic>
          <a:graphicData uri="http://schemas.openxmlformats.org/drawingml/2006/table">
            <a:tbl>
              <a:tblPr firstRow="1" firstCol="1" bandRow="1"/>
              <a:tblGrid>
                <a:gridCol w="9877793">
                  <a:extLst>
                    <a:ext uri="{9D8B030D-6E8A-4147-A177-3AD203B41FA5}">
                      <a16:colId xmlns:a16="http://schemas.microsoft.com/office/drawing/2014/main" val="4170335613"/>
                    </a:ext>
                  </a:extLst>
                </a:gridCol>
              </a:tblGrid>
              <a:tr h="553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Установка обратного осмоса с бустерным блоком и устройством рекуперации энергии концентрата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66525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6319F6-2B2E-FA27-5917-DDDBA8D12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98" y="1873898"/>
            <a:ext cx="5573504" cy="34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 применение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2483" y="5540511"/>
            <a:ext cx="5852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Станция предварительной очистки от коллоидных частиц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E831C4-2BBC-7A05-E1FC-E22B269AF52D}"/>
              </a:ext>
            </a:extLst>
          </p:cNvPr>
          <p:cNvSpPr/>
          <p:nvPr/>
        </p:nvSpPr>
        <p:spPr>
          <a:xfrm>
            <a:off x="7496865" y="5961764"/>
            <a:ext cx="3025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промывки мембран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9E332E-8102-6B5E-5DDA-C0F16533C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3" y="1794865"/>
            <a:ext cx="5503517" cy="33544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8A1592-6E76-193C-D726-9B65F1FF5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26" y="1484104"/>
            <a:ext cx="5129530" cy="43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4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58352" y="1554344"/>
            <a:ext cx="9390514" cy="381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Типовая схема технологии извлечения лития из нефтяных рассолов (ГК “7 ТЕХНОЛОГИЙ”, Москва).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53" y="2637652"/>
            <a:ext cx="11436781" cy="27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71DC2-E52E-E458-68A5-BC58793A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35" y="1687679"/>
            <a:ext cx="5490248" cy="4450117"/>
          </a:xfrm>
          <a:prstGeom prst="rect">
            <a:avLst/>
          </a:prstGeom>
        </p:spPr>
      </p:pic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Предпосылки для изучения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E5A35-F67D-DF85-B68D-077EFBEA3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878" y="1837509"/>
            <a:ext cx="5048592" cy="39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76" y="1226954"/>
            <a:ext cx="5216272" cy="3540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EF14C6-70D1-EBF7-C36D-8255D13CF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107" y="5058794"/>
            <a:ext cx="5822301" cy="1512033"/>
          </a:xfrm>
          <a:prstGeom prst="rect">
            <a:avLst/>
          </a:prstGeom>
        </p:spPr>
      </p:pic>
      <p:sp>
        <p:nvSpPr>
          <p:cNvPr id="2" name="Заголовок 2"/>
          <p:cNvSpPr txBox="1">
            <a:spLocks/>
          </p:cNvSpPr>
          <p:nvPr/>
        </p:nvSpPr>
        <p:spPr>
          <a:xfrm>
            <a:off x="493417" y="1413264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Обратноосмотический мембранный элемент,      выдерживающий давление 120 бар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26229" y="2216459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C6699FB-E87D-6B47-4C53-B885C4263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621922"/>
              </p:ext>
            </p:extLst>
          </p:nvPr>
        </p:nvGraphicFramePr>
        <p:xfrm>
          <a:off x="349355" y="2746184"/>
          <a:ext cx="5258343" cy="341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781">
                  <a:extLst>
                    <a:ext uri="{9D8B030D-6E8A-4147-A177-3AD203B41FA5}">
                      <a16:colId xmlns:a16="http://schemas.microsoft.com/office/drawing/2014/main" val="1030549765"/>
                    </a:ext>
                  </a:extLst>
                </a:gridCol>
                <a:gridCol w="1752781">
                  <a:extLst>
                    <a:ext uri="{9D8B030D-6E8A-4147-A177-3AD203B41FA5}">
                      <a16:colId xmlns:a16="http://schemas.microsoft.com/office/drawing/2014/main" val="2581660277"/>
                    </a:ext>
                  </a:extLst>
                </a:gridCol>
                <a:gridCol w="1752781">
                  <a:extLst>
                    <a:ext uri="{9D8B030D-6E8A-4147-A177-3AD203B41FA5}">
                      <a16:colId xmlns:a16="http://schemas.microsoft.com/office/drawing/2014/main" val="4111767901"/>
                    </a:ext>
                  </a:extLst>
                </a:gridCol>
              </a:tblGrid>
              <a:tr h="12999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Технология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Солесодержание (г/л)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Коэффициент уменьшения объема рассола по сравнению с обратным осмосом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560715"/>
                  </a:ext>
                </a:extLst>
              </a:tr>
              <a:tr h="527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Обратный осмос (80 бар)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80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1835704"/>
                  </a:ext>
                </a:extLst>
              </a:tr>
              <a:tr h="797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Обратный осмос сверхвысокого давления (120 бар)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130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1,6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350625"/>
                  </a:ext>
                </a:extLst>
              </a:tr>
              <a:tr h="527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Выпарной аппарат (MVR)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220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2,8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9862044"/>
                  </a:ext>
                </a:extLst>
              </a:tr>
              <a:tr h="257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Сушильный аппарат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450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5,6</a:t>
                      </a:r>
                      <a:r>
                        <a:rPr lang="en-US" sz="1400" kern="100" dirty="0">
                          <a:effectLst/>
                        </a:rPr>
                        <a:t>x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5964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484362C-F3C9-29B7-1ADF-DA7EF6FEC64F}"/>
              </a:ext>
            </a:extLst>
          </p:cNvPr>
          <p:cNvSpPr txBox="1"/>
          <p:nvPr/>
        </p:nvSpPr>
        <p:spPr>
          <a:xfrm>
            <a:off x="302758" y="1802557"/>
            <a:ext cx="5351536" cy="98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Предельные значения солесодержания и коэффициенты уменьшения объема рассола при концентрировании разными методами.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927259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направления применения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17" y="1634825"/>
            <a:ext cx="1054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2005014"/>
            <a:ext cx="58213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Сахарная промышленность – концентрирование сахарного сиропа для снижения энергетических затрат на производство сахара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Нулевой сток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(Zero Liquid Discharge, ZLD) –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концентрирование стоков перед выпарным аппаратом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Концентрирование природных рассолов 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элюатов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извлечение редкоземельных металлов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Опреснение морской воды в критических условиях (для морских судов)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88" y="2225526"/>
            <a:ext cx="5923275" cy="35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29" y="1100573"/>
            <a:ext cx="9738133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применения. Концентрирование Li-содержащих растворов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17" y="1634825"/>
            <a:ext cx="1054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48" y="1871743"/>
            <a:ext cx="4620457" cy="4113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4;p16"/>
          <p:cNvSpPr txBox="1"/>
          <p:nvPr/>
        </p:nvSpPr>
        <p:spPr>
          <a:xfrm>
            <a:off x="1251926" y="5886352"/>
            <a:ext cx="34899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Прогноз спроса на литий до 2030 года, Bloomberg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129;p16"/>
          <p:cNvSpPr txBox="1"/>
          <p:nvPr/>
        </p:nvSpPr>
        <p:spPr>
          <a:xfrm>
            <a:off x="686649" y="1577443"/>
            <a:ext cx="11454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Roboto"/>
                <a:ea typeface="Roboto"/>
                <a:cs typeface="Roboto"/>
                <a:sym typeface="Roboto"/>
              </a:rPr>
              <a:t>тыс.т. LCE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5767856" y="2985675"/>
            <a:ext cx="5821392" cy="1867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Гидроминеральные источники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Попутно-добываемая вода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Растворы переработки Li-ионных аккумуляторов</a:t>
            </a:r>
          </a:p>
        </p:txBody>
      </p:sp>
    </p:spTree>
    <p:extLst>
      <p:ext uri="{BB962C8B-B14F-4D97-AF65-F5344CB8AC3E}">
        <p14:creationId xmlns:p14="http://schemas.microsoft.com/office/powerpoint/2010/main" val="147505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29" y="1100573"/>
            <a:ext cx="9738133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применения. Концентрирование Li-содержащих растворов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17" y="1634825"/>
            <a:ext cx="1054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4765480" y="3066664"/>
            <a:ext cx="6635509" cy="18670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лития в исходных растворах от 50 до 1000 мг/л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лития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элюатах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150 до 500 мг/л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энергетических затрат на 25-30%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16" y="1942602"/>
            <a:ext cx="4253067" cy="3743045"/>
          </a:xfrm>
          <a:prstGeom prst="rect">
            <a:avLst/>
          </a:prstGeom>
        </p:spPr>
      </p:pic>
      <p:sp>
        <p:nvSpPr>
          <p:cNvPr id="12" name="Google Shape;124;p16"/>
          <p:cNvSpPr txBox="1"/>
          <p:nvPr/>
        </p:nvSpPr>
        <p:spPr>
          <a:xfrm>
            <a:off x="637588" y="5736889"/>
            <a:ext cx="3651722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Осадок карбоната лития, полученный из концентрата ОО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5407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Принцип работы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Picture 2" descr="Обратный осмос принцип работы">
            <a:extLst>
              <a:ext uri="{FF2B5EF4-FFF2-40B4-BE49-F238E27FC236}">
                <a16:creationId xmlns:a16="http://schemas.microsoft.com/office/drawing/2014/main" id="{82872BF8-A189-B6B6-84EE-8BB3FFDB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04" y="4135479"/>
            <a:ext cx="4081789" cy="27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BE97A4D-2EA2-89EC-B5C6-D0649C105ABF}"/>
              </a:ext>
            </a:extLst>
          </p:cNvPr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Принцип работы</a:t>
            </a: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18DC782F-7410-536B-9202-C42E6BBD835D}"/>
              </a:ext>
            </a:extLst>
          </p:cNvPr>
          <p:cNvSpPr txBox="1">
            <a:spLocks/>
          </p:cNvSpPr>
          <p:nvPr/>
        </p:nvSpPr>
        <p:spPr>
          <a:xfrm>
            <a:off x="10513589" y="6356353"/>
            <a:ext cx="11875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1229FE-32C8-42DF-1BBF-CD8C66EC1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2" y="1570782"/>
            <a:ext cx="4224894" cy="3115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5771AF-C383-93A4-2C38-5450AB7E6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11" y="4639513"/>
            <a:ext cx="4434516" cy="2205917"/>
          </a:xfrm>
          <a:prstGeom prst="rect">
            <a:avLst/>
          </a:prstGeom>
        </p:spPr>
      </p:pic>
      <p:pic>
        <p:nvPicPr>
          <p:cNvPr id="17" name="Picture 4" descr="Принцип обратного осмоса">
            <a:extLst>
              <a:ext uri="{FF2B5EF4-FFF2-40B4-BE49-F238E27FC236}">
                <a16:creationId xmlns:a16="http://schemas.microsoft.com/office/drawing/2014/main" id="{055DD56B-1B2D-D473-2616-28917156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83" y="1295219"/>
            <a:ext cx="2124809" cy="15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7D9922A6-47B9-79CC-7324-0199EC16572C}"/>
              </a:ext>
            </a:extLst>
          </p:cNvPr>
          <p:cNvSpPr txBox="1">
            <a:spLocks/>
          </p:cNvSpPr>
          <p:nvPr/>
        </p:nvSpPr>
        <p:spPr>
          <a:xfrm>
            <a:off x="7747530" y="1708323"/>
            <a:ext cx="4081789" cy="75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Селективность (эффективность очистки) обратного осмоса превышает 99%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9C0C60-4A34-17E1-0A29-BCBFEEEA0D0B}"/>
              </a:ext>
            </a:extLst>
          </p:cNvPr>
          <p:cNvSpPr/>
          <p:nvPr/>
        </p:nvSpPr>
        <p:spPr>
          <a:xfrm>
            <a:off x="4827646" y="2864327"/>
            <a:ext cx="68465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проведения процесса обратного осмоса используют специальные устройства – мембранные модули и аппараты на их основе.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Конструктивно мембранные модуль представляется собой рулонный фильтрующий элемент – две плоские мембраны, между которыми проложены дренажные и сепарирующие сетки, спирально навиты 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пермеатоотводящую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трубку.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A74A490-C770-50D8-1E45-3613C85D6BAD}"/>
              </a:ext>
            </a:extLst>
          </p:cNvPr>
          <p:cNvSpPr/>
          <p:nvPr/>
        </p:nvSpPr>
        <p:spPr>
          <a:xfrm>
            <a:off x="4683877" y="480658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Основные производители: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SUEZ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 Water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Osmonics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– Франция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DuPont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США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Hydranautics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США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Toray Industries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Япония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АО «РМ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Нанотех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- Россия</a:t>
            </a:r>
          </a:p>
        </p:txBody>
      </p:sp>
    </p:spTree>
    <p:extLst>
      <p:ext uri="{BB962C8B-B14F-4D97-AF65-F5344CB8AC3E}">
        <p14:creationId xmlns:p14="http://schemas.microsoft.com/office/powerpoint/2010/main" val="84966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927259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применения. Концентрирование сахарного сиропа 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17" y="1634825"/>
            <a:ext cx="1054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2005014"/>
            <a:ext cx="58213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общий объем производства сахара в России увеличился на 10% по сравнению с 2022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Традиционная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технология – концентрирование </a:t>
            </a:r>
            <a:r>
              <a:rPr lang="ru-RU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сиропа 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10-12 до 65-72 масс. % (по сахарозе) на выпарных аппаратах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ОО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позволяет провести концентрирование до 50 масс. %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энергетических затрат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3,5-4 раза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344" y="2073110"/>
            <a:ext cx="5181600" cy="34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927259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исследования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889273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осмос сверхвысокого давления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17" y="1634825"/>
            <a:ext cx="1054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2675281"/>
            <a:ext cx="5821392" cy="289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уплотнения мембраны на ее характеристики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механизма переноса воды и растворенных компонентов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Модификация мембранных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полимеров и подложки для работы при сверхвысоких давлениях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23" y="1942602"/>
            <a:ext cx="5925048" cy="37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6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331" y="3149823"/>
            <a:ext cx="4681595" cy="558354"/>
          </a:xfrm>
          <a:prstGeom prst="rect">
            <a:avLst/>
          </a:prstGeom>
          <a:noFill/>
        </p:spPr>
        <p:txBody>
          <a:bodyPr wrap="none" lIns="65274" tIns="32637" rIns="65274" bIns="32637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2309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Сравнение с термическими методами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7C39DF-C0A5-6FCA-4B94-663DBDA64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559" y="1627194"/>
            <a:ext cx="9060881" cy="45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1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0460D1-082C-E60F-ED68-8345AE5CFFF8}"/>
              </a:ext>
            </a:extLst>
          </p:cNvPr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развития обратного осмоса, РХТУ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E9AA127-C0D5-BBFB-8F3E-1AB9B8652D17}"/>
              </a:ext>
            </a:extLst>
          </p:cNvPr>
          <p:cNvSpPr txBox="1">
            <a:spLocks/>
          </p:cNvSpPr>
          <p:nvPr/>
        </p:nvSpPr>
        <p:spPr>
          <a:xfrm>
            <a:off x="891901" y="1562139"/>
            <a:ext cx="5896756" cy="50958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ДЫТНЕРСКИЙ ЮРИЙ ИОСИФОВИЧ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основатель кафедры мембранной технологии , МХТИ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середине прошлого века на общей кафедре процессов и аппаратов МХТИ преподавал и занимался наукой молодой доцент </a:t>
            </a:r>
            <a:r>
              <a:rPr kumimoji="0" lang="ru-RU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Юрий Иосифович </a:t>
            </a:r>
            <a:r>
              <a:rPr kumimoji="0" lang="ru-RU" sz="11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Дытнерский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Он изучал процесс абсорбции, т.е. поглощение газовых смесей жидкостями, и в какой-то момент решил попробовать усилить это поглощение, поместив на границу раздела жидкости и газа полимерную пленку. За пленкой далеко ходить было не надо, потому что до сих пор в конфетных коробках прикрывают конфеты целлофановой пленкой, по совместительству первой полупроницаемой мембраной. Полученный эффект был настолько необычен, что дальше началась «мембранная лихорадка»: а если совместить мембрану с фильтрованием, а если - с газовой диффузией, а если - с электродиализом! Везде результаты были замечательные, требовалось расширение исследований. Новое научное направление поддерживали далеко не все, критиковали за конструктивные сложности, за низкие производительности. Но человеческую любознательность, как известно, остановить нельзя. И тем более мембранную технологию стали поддерживать даже на министерском уровне, когда выяснилось, что аналогичные исследования ведутся в США и с гораздо большим финансированием.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6E09AA-7E78-A104-0264-0EB6A0C7B15C}"/>
              </a:ext>
            </a:extLst>
          </p:cNvPr>
          <p:cNvSpPr/>
          <p:nvPr/>
        </p:nvSpPr>
        <p:spPr>
          <a:xfrm>
            <a:off x="1048201" y="4493961"/>
            <a:ext cx="565521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1973 году в нашем институте прошла первая всесоюзная конференция по мембранной технологии, в которой участвовали представители 60-ти организаций со всей страны. Стало ясно, что технология вышла на промышленный уровень. Появилась потребность в специалистах и для научных исследований, и для производства.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конце 70-х вышли в свет первые монографии Ю. И.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Дытнерского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«Мембранные процессы разделения жидких смесей» и «Обратный осмос и ультрафильтрация». Его назначили заведующим кафедрой процессов и аппаратов, и на кафедре с 1980 года начал функционировать курс повышения квалификации по профилю «Мембранная технология», фактически второе высшее образование для инженеров с различных производств.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И, наконец, с 1989 года началась подготовка собственных специалистов -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мембранщиков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вновь образованной кафедре мембранной технологии.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A347FA-2CB5-4648-9A8A-F28DBF64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36" y="1381597"/>
            <a:ext cx="1967084" cy="26080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2F3221-C23F-0386-B107-379F6C1B4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28" y="4110077"/>
            <a:ext cx="1123950" cy="1657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385DFF-7BBA-82B7-0A11-4349DA6E4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78" y="4116695"/>
            <a:ext cx="1273114" cy="1650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98C365-D19C-EBF9-8E54-3255637AB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90" y="4919702"/>
            <a:ext cx="11239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5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0460D1-082C-E60F-ED68-8345AE5CFFF8}"/>
              </a:ext>
            </a:extLst>
          </p:cNvPr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развития обратного осмоса, РХТУ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3F962C-DF44-BA49-B613-8E3383851B59}"/>
              </a:ext>
            </a:extLst>
          </p:cNvPr>
          <p:cNvSpPr/>
          <p:nvPr/>
        </p:nvSpPr>
        <p:spPr>
          <a:xfrm>
            <a:off x="821105" y="1622595"/>
            <a:ext cx="563021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КОЧАРОВ РУБЕН ГЕОРГИЕВИЧ – основоположник теоретических расчетов, МХТИ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Окончил в 1964 г. МХТИ им. Д.И. Менделеева. Темой дипломной работы была очистка сточных вод методом испарения через мембрану. В 1968 году поступил в аспирантуру МХТИ им. Д.И. Менделеева на кафедру процессов и аппаратов химической технологии. Защитил кандидатскую диссертацию "Исследование процесса и разработка технологического расчета обратноосмотического разделения водных растворов". Работал младшим научным сотрудником, старшим научным сотрудником, затем доцентом кафедры процессов и аппаратов химической технологии. За успешные разработки в области обратного осмоса награжден серебряной медалью ВДНХ, ему присвоено почетное звание Лауреата премии Московского комсомола.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Основной сферой научной деятельности Р.Г.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Кочарова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является обратный осмос. Кроме этого, проводил исследования в области испарения через мембрану и микрофильтрации. Рубен Георгиевич имеет 100 публикаций и одно изобретение.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Его работы стали основой для технологических расчетов обратноосмотических установок. Им установлена взаимосвязь селективности ионов от теплоты гидратации, даны теоретические основы расчетов обратного осмоса для многокомпонентных растворов.</a:t>
            </a:r>
          </a:p>
        </p:txBody>
      </p:sp>
      <p:pic>
        <p:nvPicPr>
          <p:cNvPr id="14" name="Объект 7">
            <a:extLst>
              <a:ext uri="{FF2B5EF4-FFF2-40B4-BE49-F238E27FC236}">
                <a16:creationId xmlns:a16="http://schemas.microsoft.com/office/drawing/2014/main" id="{CC3278BC-7ECE-C9DE-964C-CC7FD5625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94" y="1990863"/>
            <a:ext cx="2923895" cy="32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4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0DCF9115-66D6-8D2A-3CCE-89E8F7305886}"/>
              </a:ext>
            </a:extLst>
          </p:cNvPr>
          <p:cNvSpPr txBox="1">
            <a:spLocks/>
          </p:cNvSpPr>
          <p:nvPr/>
        </p:nvSpPr>
        <p:spPr>
          <a:xfrm>
            <a:off x="560717" y="1111725"/>
            <a:ext cx="9481135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 применение – опреснение воды Черного моря 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9D9113F-99C5-0C2C-F024-8DC41E96A058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A565C8B-6E07-55FC-B332-6152E84756CD}"/>
              </a:ext>
            </a:extLst>
          </p:cNvPr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7CF063-FC93-B189-0E24-1CAD95801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7" y="2110250"/>
            <a:ext cx="5589791" cy="38053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344" y="1816834"/>
            <a:ext cx="570547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8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31163" y="1085640"/>
            <a:ext cx="9298255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 применение – опреснение воды Черного моря  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id="{69E409C3-0589-2141-D85E-322B88DE5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31" y="1943674"/>
            <a:ext cx="5978881" cy="458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15C8B1-BC7E-D76A-2714-CAA89CE48AC7}"/>
              </a:ext>
            </a:extLst>
          </p:cNvPr>
          <p:cNvSpPr txBox="1"/>
          <p:nvPr/>
        </p:nvSpPr>
        <p:spPr>
          <a:xfrm>
            <a:off x="4449720" y="1482009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Показатели очистки воды</a:t>
            </a:r>
          </a:p>
        </p:txBody>
      </p:sp>
    </p:spTree>
    <p:extLst>
      <p:ext uri="{BB962C8B-B14F-4D97-AF65-F5344CB8AC3E}">
        <p14:creationId xmlns:p14="http://schemas.microsoft.com/office/powerpoint/2010/main" val="255513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BF776106-19F6-90CC-EBFC-8AAB36D653B6}"/>
              </a:ext>
            </a:extLst>
          </p:cNvPr>
          <p:cNvSpPr txBox="1">
            <a:spLocks/>
          </p:cNvSpPr>
          <p:nvPr/>
        </p:nvSpPr>
        <p:spPr>
          <a:xfrm>
            <a:off x="821105" y="1196369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Капитальные и эксплуатационные затраты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A14D545-866B-3997-C1BA-A4DD86496F06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23E355-EAA9-C727-25C7-F67204B01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03" y="1969948"/>
            <a:ext cx="5619750" cy="3848100"/>
          </a:xfrm>
          <a:prstGeom prst="rect">
            <a:avLst/>
          </a:prstGeom>
        </p:spPr>
      </p:pic>
      <p:pic>
        <p:nvPicPr>
          <p:cNvPr id="18" name="Объект 4">
            <a:extLst>
              <a:ext uri="{FF2B5EF4-FFF2-40B4-BE49-F238E27FC236}">
                <a16:creationId xmlns:a16="http://schemas.microsoft.com/office/drawing/2014/main" id="{C0996255-FD54-3393-43E4-B7A7E5737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70" y="2067361"/>
            <a:ext cx="6391530" cy="4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0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Обратный осмос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5425" y="1039952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8A14D545-866B-3997-C1BA-A4DD86496F06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BB4164BB-C8E6-5B61-454E-7A7C6DE5D22E}"/>
              </a:ext>
            </a:extLst>
          </p:cNvPr>
          <p:cNvSpPr txBox="1">
            <a:spLocks/>
          </p:cNvSpPr>
          <p:nvPr/>
        </p:nvSpPr>
        <p:spPr>
          <a:xfrm>
            <a:off x="821105" y="1196369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Удельные затраты на опреснение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364792F-20F9-051A-3CE2-5AFD1E136216}"/>
              </a:ext>
            </a:extLst>
          </p:cNvPr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79D4C17-143E-CDC7-3875-57EF43D3B112}"/>
              </a:ext>
            </a:extLst>
          </p:cNvPr>
          <p:cNvSpPr txBox="1">
            <a:spLocks/>
          </p:cNvSpPr>
          <p:nvPr/>
        </p:nvSpPr>
        <p:spPr>
          <a:xfrm>
            <a:off x="9567559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0990C-240E-4F6D-96E9-50DBAF192F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4E2023-C2F1-F469-9604-99E25A9FC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59" y="1994166"/>
            <a:ext cx="5781675" cy="37147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F596F4-C70E-6668-D247-DD2DA9AFFFC1}"/>
              </a:ext>
            </a:extLst>
          </p:cNvPr>
          <p:cNvSpPr/>
          <p:nvPr/>
        </p:nvSpPr>
        <p:spPr>
          <a:xfrm>
            <a:off x="4747023" y="4709870"/>
            <a:ext cx="612476" cy="388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D54C1B-AD37-1D6D-CB3B-6F40761FAA4A}"/>
              </a:ext>
            </a:extLst>
          </p:cNvPr>
          <p:cNvSpPr txBox="1"/>
          <p:nvPr/>
        </p:nvSpPr>
        <p:spPr>
          <a:xfrm>
            <a:off x="887722" y="1557765"/>
            <a:ext cx="540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Удельные затраты исходной воды на 1 м</a:t>
            </a:r>
            <a:r>
              <a:rPr kumimoji="0" lang="ru-RU" sz="1800" b="0" i="1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опресненной воды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5A3D9-117A-1818-3C8A-BB57F9F31D2A}"/>
              </a:ext>
            </a:extLst>
          </p:cNvPr>
          <p:cNvSpPr txBox="1"/>
          <p:nvPr/>
        </p:nvSpPr>
        <p:spPr>
          <a:xfrm>
            <a:off x="4056191" y="5385750"/>
            <a:ext cx="225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Минимум двукратное уменьшение расхода воды на собственные нужды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6EFEC-DB97-397D-D329-D4E2AADEACF0}"/>
              </a:ext>
            </a:extLst>
          </p:cNvPr>
          <p:cNvSpPr txBox="1"/>
          <p:nvPr/>
        </p:nvSpPr>
        <p:spPr>
          <a:xfrm>
            <a:off x="0" y="6116507"/>
            <a:ext cx="5693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обратный осмос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MSF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дистилляция мгновенным вскипанием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многоступенчатая дистилляция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C86D7-444D-5C14-7A2C-B426DA8B9456}"/>
              </a:ext>
            </a:extLst>
          </p:cNvPr>
          <p:cNvSpPr txBox="1"/>
          <p:nvPr/>
        </p:nvSpPr>
        <p:spPr>
          <a:xfrm>
            <a:off x="6643540" y="1696265"/>
            <a:ext cx="540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Сравнение энергетических затрат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EBB994-C7D6-D689-C4A8-B8441D02D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1140" y="2146566"/>
            <a:ext cx="52578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61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2595</TotalTime>
  <Words>1143</Words>
  <Application>Microsoft Office PowerPoint</Application>
  <PresentationFormat>Широкоэкранный</PresentationFormat>
  <Paragraphs>148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Swis721 BlkOul BT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Sasha</cp:lastModifiedBy>
  <cp:revision>70</cp:revision>
  <dcterms:created xsi:type="dcterms:W3CDTF">2018-10-31T17:08:02Z</dcterms:created>
  <dcterms:modified xsi:type="dcterms:W3CDTF">2024-05-23T04:55:43Z</dcterms:modified>
</cp:coreProperties>
</file>