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31" r:id="rId3"/>
    <p:sldId id="332" r:id="rId4"/>
    <p:sldId id="257" r:id="rId5"/>
    <p:sldId id="313" r:id="rId6"/>
    <p:sldId id="333" r:id="rId7"/>
    <p:sldId id="334" r:id="rId8"/>
    <p:sldId id="335" r:id="rId9"/>
    <p:sldId id="336" r:id="rId10"/>
    <p:sldId id="337" r:id="rId11"/>
    <p:sldId id="338" r:id="rId12"/>
    <p:sldId id="340" r:id="rId13"/>
    <p:sldId id="343" r:id="rId14"/>
    <p:sldId id="339" r:id="rId15"/>
    <p:sldId id="341" r:id="rId16"/>
    <p:sldId id="342" r:id="rId17"/>
    <p:sldId id="323" r:id="rId18"/>
    <p:sldId id="324" r:id="rId19"/>
    <p:sldId id="261" r:id="rId20"/>
  </p:sldIdLst>
  <p:sldSz cx="12192000" cy="6858000"/>
  <p:notesSz cx="9144000" cy="6858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Montserrat" panose="00000500000000000000" pitchFamily="2" charset="-52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iXFJJN8cFHvfnHdR11Mc8ej8GC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E51"/>
    <a:srgbClr val="5B9BD5"/>
    <a:srgbClr val="B3BC0F"/>
    <a:srgbClr val="0F7197"/>
    <a:srgbClr val="006490"/>
    <a:srgbClr val="4472C4"/>
    <a:srgbClr val="D2DEEF"/>
    <a:srgbClr val="70AD47"/>
    <a:srgbClr val="EAEFF7"/>
    <a:srgbClr val="564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>
        <p:guide orient="horz" pos="2160"/>
        <p:guide pos="381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3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56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leg_a\Desktop\&#1054;&#1041;&#1065;&#1040;&#1071;\&#1041;&#1077;&#1088;&#1077;&#1079;&#1086;&#1074;&#1072;&#1103;%20&#1087;&#1086;&#1081;&#1084;&#1072;\&#1040;&#1085;&#1072;&#1083;&#1080;&#1079;&#1099;%20&#1055;&#1053;&#1056;%20&#1041;&#1077;&#1088;&#1077;&#1079;&#1086;&#1074;&#1072;&#1103;%20&#1087;&#1086;&#1081;&#1084;&#1072;%20&#1087;&#1086;%2011.10.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leg_a\Desktop\&#1054;&#1041;&#1065;&#1040;&#1071;\&#1041;&#1077;&#1088;&#1077;&#1079;&#1086;&#1074;&#1072;&#1103;%20&#1087;&#1086;&#1081;&#1084;&#1072;\&#1040;&#1085;&#1072;&#1083;&#1080;&#1079;&#1099;%20&#1055;&#1053;&#1056;%20&#1041;&#1077;&#1088;&#1077;&#1079;&#1086;&#1074;&#1072;&#1103;%20&#1087;&#1086;&#1081;&#1084;&#1072;%20&#1087;&#1086;%2011.10.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leg_a\Desktop\&#1054;&#1041;&#1065;&#1040;&#1071;\&#1041;&#1077;&#1088;&#1077;&#1079;&#1086;&#1074;&#1072;&#1103;%20&#1087;&#1086;&#1081;&#1084;&#1072;\&#1040;&#1085;&#1072;&#1083;&#1080;&#1079;&#1099;%20&#1055;&#1053;&#1056;%20&#1041;&#1077;&#1088;&#1077;&#1079;&#1086;&#1074;&#1072;&#1103;%20&#1087;&#1086;&#1081;&#1084;&#1072;%20&#1087;&#1086;%2011.10.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2060"/>
                </a:solidFill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defRPr>
            </a:pPr>
            <a:r>
              <a:rPr lang="ru-RU" dirty="0"/>
              <a:t>Аммоний-ион, мг</a:t>
            </a:r>
            <a:r>
              <a:rPr lang="en-US" dirty="0"/>
              <a:t>N</a:t>
            </a:r>
            <a:r>
              <a:rPr lang="ru-RU" dirty="0"/>
              <a:t>/дм</a:t>
            </a:r>
            <a:r>
              <a:rPr lang="ru-RU" baseline="30000" dirty="0"/>
              <a:t>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2060"/>
              </a:solidFill>
              <a:latin typeface="Montserrat" panose="00000500000000000000" pitchFamily="2" charset="-52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Аммоний-ион, мг/л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Лист1!$C$2:$C$190</c:f>
              <c:numCache>
                <c:formatCode>General</c:formatCode>
                <c:ptCount val="189"/>
                <c:pt idx="0">
                  <c:v>85</c:v>
                </c:pt>
                <c:pt idx="1">
                  <c:v>89</c:v>
                </c:pt>
                <c:pt idx="2">
                  <c:v>114</c:v>
                </c:pt>
                <c:pt idx="3">
                  <c:v>95</c:v>
                </c:pt>
                <c:pt idx="4">
                  <c:v>85.5</c:v>
                </c:pt>
                <c:pt idx="5">
                  <c:v>84.5</c:v>
                </c:pt>
                <c:pt idx="6">
                  <c:v>100</c:v>
                </c:pt>
                <c:pt idx="7">
                  <c:v>94.5</c:v>
                </c:pt>
                <c:pt idx="8">
                  <c:v>88.5</c:v>
                </c:pt>
                <c:pt idx="9">
                  <c:v>91.5</c:v>
                </c:pt>
                <c:pt idx="10">
                  <c:v>95.5</c:v>
                </c:pt>
                <c:pt idx="11">
                  <c:v>89.5</c:v>
                </c:pt>
                <c:pt idx="12">
                  <c:v>93.5</c:v>
                </c:pt>
                <c:pt idx="13">
                  <c:v>99.5</c:v>
                </c:pt>
                <c:pt idx="14">
                  <c:v>97</c:v>
                </c:pt>
                <c:pt idx="15">
                  <c:v>69.400000000000006</c:v>
                </c:pt>
                <c:pt idx="16">
                  <c:v>119</c:v>
                </c:pt>
                <c:pt idx="17">
                  <c:v>90.6</c:v>
                </c:pt>
                <c:pt idx="18">
                  <c:v>93</c:v>
                </c:pt>
                <c:pt idx="19">
                  <c:v>94</c:v>
                </c:pt>
                <c:pt idx="20">
                  <c:v>90.5</c:v>
                </c:pt>
                <c:pt idx="21">
                  <c:v>102.5</c:v>
                </c:pt>
                <c:pt idx="22">
                  <c:v>96.9</c:v>
                </c:pt>
                <c:pt idx="23">
                  <c:v>98.12</c:v>
                </c:pt>
                <c:pt idx="24">
                  <c:v>111.3</c:v>
                </c:pt>
                <c:pt idx="25">
                  <c:v>110</c:v>
                </c:pt>
                <c:pt idx="26">
                  <c:v>95.6</c:v>
                </c:pt>
                <c:pt idx="27">
                  <c:v>95.6</c:v>
                </c:pt>
                <c:pt idx="28">
                  <c:v>95.32214285714285</c:v>
                </c:pt>
                <c:pt idx="29">
                  <c:v>91.645714285714277</c:v>
                </c:pt>
                <c:pt idx="30">
                  <c:v>96.547619047619037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54E-4720-B933-AE3405759F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720432"/>
        <c:axId val="22720016"/>
      </c:scatterChart>
      <c:valAx>
        <c:axId val="22720432"/>
        <c:scaling>
          <c:orientation val="minMax"/>
          <c:max val="30"/>
          <c:min val="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out"/>
        <c:minorTickMark val="none"/>
        <c:tickLblPos val="nextTo"/>
        <c:crossAx val="22720016"/>
        <c:crosses val="autoZero"/>
        <c:crossBetween val="midCat"/>
      </c:valAx>
      <c:valAx>
        <c:axId val="2272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7204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002060"/>
          </a:solidFill>
          <a:latin typeface="Montserrat" panose="00000500000000000000" pitchFamily="2" charset="-52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2060"/>
                </a:solidFill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defRPr>
            </a:pPr>
            <a:r>
              <a:rPr lang="ru-RU" dirty="0"/>
              <a:t>ХПК, мгО</a:t>
            </a:r>
            <a:r>
              <a:rPr lang="ru-RU" baseline="-25000" dirty="0"/>
              <a:t>2</a:t>
            </a:r>
            <a:r>
              <a:rPr lang="ru-RU" dirty="0"/>
              <a:t>/дм</a:t>
            </a:r>
            <a:r>
              <a:rPr lang="ru-RU" baseline="30000" dirty="0"/>
              <a:t>3</a:t>
            </a:r>
          </a:p>
        </c:rich>
      </c:tx>
      <c:layout>
        <c:manualLayout>
          <c:xMode val="edge"/>
          <c:yMode val="edge"/>
          <c:x val="0.371090113735783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2060"/>
              </a:solidFill>
              <a:latin typeface="Montserrat" panose="00000500000000000000" pitchFamily="2" charset="-52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Лист1!$E$1</c:f>
              <c:strCache>
                <c:ptCount val="1"/>
                <c:pt idx="0">
                  <c:v>ХПК, мгО2/дм3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Лист1!$E$2:$E$29</c:f>
              <c:numCache>
                <c:formatCode>General</c:formatCode>
                <c:ptCount val="28"/>
                <c:pt idx="0">
                  <c:v>744</c:v>
                </c:pt>
                <c:pt idx="1">
                  <c:v>626</c:v>
                </c:pt>
                <c:pt idx="2">
                  <c:v>864</c:v>
                </c:pt>
                <c:pt idx="3">
                  <c:v>694</c:v>
                </c:pt>
                <c:pt idx="5">
                  <c:v>1066</c:v>
                </c:pt>
                <c:pt idx="8">
                  <c:v>1032</c:v>
                </c:pt>
                <c:pt idx="10">
                  <c:v>940</c:v>
                </c:pt>
                <c:pt idx="12">
                  <c:v>1032</c:v>
                </c:pt>
                <c:pt idx="13">
                  <c:v>968</c:v>
                </c:pt>
                <c:pt idx="15">
                  <c:v>1078</c:v>
                </c:pt>
                <c:pt idx="16">
                  <c:v>840</c:v>
                </c:pt>
                <c:pt idx="19">
                  <c:v>874</c:v>
                </c:pt>
                <c:pt idx="23">
                  <c:v>726</c:v>
                </c:pt>
                <c:pt idx="24">
                  <c:v>774</c:v>
                </c:pt>
                <c:pt idx="25">
                  <c:v>676</c:v>
                </c:pt>
                <c:pt idx="27">
                  <c:v>656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777-4546-A594-C5A0E90FDC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740816"/>
        <c:axId val="22755792"/>
      </c:scatterChart>
      <c:valAx>
        <c:axId val="227408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crossAx val="22755792"/>
        <c:crosses val="autoZero"/>
        <c:crossBetween val="midCat"/>
      </c:valAx>
      <c:valAx>
        <c:axId val="2275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7408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002060"/>
          </a:solidFill>
          <a:latin typeface="Montserrat" panose="00000500000000000000" pitchFamily="2" charset="-52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2060"/>
                </a:solidFill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defRPr>
            </a:pPr>
            <a:r>
              <a:rPr lang="ru-RU" dirty="0"/>
              <a:t>Фосфор фосфатный, </a:t>
            </a:r>
            <a:r>
              <a:rPr lang="ru-RU" dirty="0" err="1"/>
              <a:t>мгР</a:t>
            </a:r>
            <a:r>
              <a:rPr lang="ru-RU" dirty="0"/>
              <a:t>/дм</a:t>
            </a:r>
            <a:r>
              <a:rPr lang="ru-RU" baseline="30000" dirty="0"/>
              <a:t>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2060"/>
              </a:solidFill>
              <a:latin typeface="Montserrat" panose="00000500000000000000" pitchFamily="2" charset="-52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Лист1!$D$1</c:f>
              <c:strCache>
                <c:ptCount val="1"/>
                <c:pt idx="0">
                  <c:v>Фосфор фосфатный, мгР/л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Лист1!$D$2:$D$29</c:f>
              <c:numCache>
                <c:formatCode>General</c:formatCode>
                <c:ptCount val="28"/>
                <c:pt idx="0">
                  <c:v>10.3</c:v>
                </c:pt>
                <c:pt idx="1">
                  <c:v>8.5</c:v>
                </c:pt>
                <c:pt idx="2">
                  <c:v>15.4</c:v>
                </c:pt>
                <c:pt idx="3">
                  <c:v>9.5</c:v>
                </c:pt>
                <c:pt idx="4">
                  <c:v>13.85</c:v>
                </c:pt>
                <c:pt idx="5">
                  <c:v>13</c:v>
                </c:pt>
                <c:pt idx="6">
                  <c:v>14.75</c:v>
                </c:pt>
                <c:pt idx="7">
                  <c:v>13.7</c:v>
                </c:pt>
                <c:pt idx="8">
                  <c:v>14.95</c:v>
                </c:pt>
                <c:pt idx="9">
                  <c:v>13</c:v>
                </c:pt>
                <c:pt idx="10">
                  <c:v>15</c:v>
                </c:pt>
                <c:pt idx="12">
                  <c:v>16</c:v>
                </c:pt>
                <c:pt idx="13">
                  <c:v>16.100000000000001</c:v>
                </c:pt>
                <c:pt idx="16">
                  <c:v>15.6</c:v>
                </c:pt>
                <c:pt idx="20">
                  <c:v>16.399999999999999</c:v>
                </c:pt>
                <c:pt idx="21">
                  <c:v>16.2</c:v>
                </c:pt>
                <c:pt idx="23">
                  <c:v>15.8</c:v>
                </c:pt>
                <c:pt idx="24">
                  <c:v>14.7</c:v>
                </c:pt>
                <c:pt idx="25">
                  <c:v>10</c:v>
                </c:pt>
                <c:pt idx="26">
                  <c:v>15.1</c:v>
                </c:pt>
                <c:pt idx="27">
                  <c:v>15.9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EEF-47DD-B801-535D7FBC5E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814032"/>
        <c:axId val="22792816"/>
      </c:scatterChart>
      <c:valAx>
        <c:axId val="228140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crossAx val="22792816"/>
        <c:crosses val="autoZero"/>
        <c:crossBetween val="midCat"/>
      </c:valAx>
      <c:valAx>
        <c:axId val="2279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8140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002060"/>
          </a:solidFill>
          <a:latin typeface="Montserrat" panose="00000500000000000000" pitchFamily="2" charset="-52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2DE76-C093-446D-B2F8-52703090507F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CF415-800F-42C8-B729-A57C75F98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9982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6319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2956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4156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3111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5435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8512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981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6639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2290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0768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3652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8874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0122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7191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5297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0946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vrutin@polymercon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167951" y="1884084"/>
            <a:ext cx="6372808" cy="255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Montserrat" panose="00000500000000000000" pitchFamily="2" charset="-52"/>
              </a:rPr>
              <a:t>ОПЫТ ПРИМЕНЕНИЯ ПЛОСКИХ БЕЗРАМНЫХ УЛЬТРАФИЛЬТРАЦИОННЫХ МЕМБРАН ДЛЯ БИОЛОГИЧЕСКОЙ ОЧИСТКИ ВЫСОКОКОНЦЕНТРИРОВАННЫХ БЫТОВЫХ СТОЧНЫХ ВОД</a:t>
            </a:r>
            <a:endParaRPr lang="ru-RU" sz="2000" b="1" dirty="0">
              <a:solidFill>
                <a:srgbClr val="002060"/>
              </a:solidFill>
              <a:latin typeface="Montserrat" panose="00000500000000000000" pitchFamily="2" charset="-52"/>
              <a:ea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30827" y="4204216"/>
            <a:ext cx="339323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93E51"/>
                </a:solidFill>
                <a:latin typeface="Montserrat" pitchFamily="2" charset="0"/>
              </a:rPr>
              <a:t>АВРУТИН Олег Анатольевич</a:t>
            </a:r>
          </a:p>
          <a:p>
            <a:endParaRPr lang="ru-RU" dirty="0">
              <a:solidFill>
                <a:srgbClr val="093E51"/>
              </a:solidFill>
              <a:latin typeface="Montserrat" pitchFamily="2" charset="0"/>
            </a:endParaRPr>
          </a:p>
          <a:p>
            <a:r>
              <a:rPr lang="ru-RU" sz="1600" dirty="0">
                <a:solidFill>
                  <a:srgbClr val="093E51"/>
                </a:solidFill>
                <a:latin typeface="Montserrat" pitchFamily="2" charset="0"/>
              </a:rPr>
              <a:t>Группа компаний «Полимерконструкция»</a:t>
            </a:r>
          </a:p>
          <a:p>
            <a:endParaRPr lang="ru-RU" sz="1600" dirty="0">
              <a:solidFill>
                <a:srgbClr val="093E51"/>
              </a:solidFill>
              <a:latin typeface="Montserrat" pitchFamily="2" charset="0"/>
            </a:endParaRPr>
          </a:p>
          <a:p>
            <a:r>
              <a:rPr lang="ru-RU" sz="1600" dirty="0">
                <a:solidFill>
                  <a:srgbClr val="093E51"/>
                </a:solidFill>
                <a:latin typeface="Montserrat" pitchFamily="2" charset="0"/>
              </a:rPr>
              <a:t>Руководитель инженерного центра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C48478-30CB-AA4E-87AA-E9547C1BEB0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4060" y="-5125"/>
            <a:ext cx="2567940" cy="68631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A8C7D1-08FD-9343-B23B-C81510291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98" y="5989320"/>
            <a:ext cx="2495625" cy="646146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823F314-55B4-4EF7-9874-695ABBD273FA}"/>
              </a:ext>
            </a:extLst>
          </p:cNvPr>
          <p:cNvGrpSpPr/>
          <p:nvPr/>
        </p:nvGrpSpPr>
        <p:grpSpPr>
          <a:xfrm>
            <a:off x="6385555" y="409609"/>
            <a:ext cx="2948951" cy="2948951"/>
            <a:chOff x="717138" y="2110603"/>
            <a:chExt cx="2948951" cy="2948951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C088957-9D8E-480F-92B0-50A808A722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7138" y="2110603"/>
              <a:ext cx="2948951" cy="2948951"/>
            </a:xfrm>
            <a:custGeom>
              <a:avLst/>
              <a:gdLst>
                <a:gd name="connsiteX0" fmla="*/ 2198182 w 4396364"/>
                <a:gd name="connsiteY0" fmla="*/ 0 h 4396364"/>
                <a:gd name="connsiteX1" fmla="*/ 4396364 w 4396364"/>
                <a:gd name="connsiteY1" fmla="*/ 2198182 h 4396364"/>
                <a:gd name="connsiteX2" fmla="*/ 2198182 w 4396364"/>
                <a:gd name="connsiteY2" fmla="*/ 4396364 h 4396364"/>
                <a:gd name="connsiteX3" fmla="*/ 0 w 4396364"/>
                <a:gd name="connsiteY3" fmla="*/ 2198182 h 4396364"/>
                <a:gd name="connsiteX4" fmla="*/ 2198182 w 4396364"/>
                <a:gd name="connsiteY4" fmla="*/ 0 h 439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6364" h="4396364">
                  <a:moveTo>
                    <a:pt x="2198182" y="0"/>
                  </a:moveTo>
                  <a:cubicBezTo>
                    <a:pt x="3412204" y="0"/>
                    <a:pt x="4396364" y="984160"/>
                    <a:pt x="4396364" y="2198182"/>
                  </a:cubicBezTo>
                  <a:cubicBezTo>
                    <a:pt x="4396364" y="3412204"/>
                    <a:pt x="3412204" y="4396364"/>
                    <a:pt x="2198182" y="4396364"/>
                  </a:cubicBezTo>
                  <a:cubicBezTo>
                    <a:pt x="984160" y="4396364"/>
                    <a:pt x="0" y="3412204"/>
                    <a:pt x="0" y="2198182"/>
                  </a:cubicBezTo>
                  <a:cubicBezTo>
                    <a:pt x="0" y="984160"/>
                    <a:pt x="984160" y="0"/>
                    <a:pt x="2198182" y="0"/>
                  </a:cubicBezTo>
                  <a:close/>
                </a:path>
              </a:pathLst>
            </a:custGeom>
            <a:noFill/>
            <a:ln w="44450">
              <a:solidFill>
                <a:srgbClr val="6ADAFF"/>
              </a:solidFill>
            </a:ln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F349590-208C-4A8E-93C0-806C2656AC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" t="3980" r="11755" b="36181"/>
            <a:stretch/>
          </p:blipFill>
          <p:spPr>
            <a:xfrm>
              <a:off x="726549" y="2110603"/>
              <a:ext cx="2939540" cy="2948951"/>
            </a:xfrm>
            <a:prstGeom prst="ellipse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2418" y="476860"/>
            <a:ext cx="8581642" cy="76620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Функциональные (технологические) процессы, обеспечиваемые мембранным илоразделением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79D0F8-F324-DE4E-81CE-58449C2D92A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9624060" y="-5125"/>
            <a:ext cx="2567940" cy="68631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3928CD-7880-8244-9368-946FC626D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98" y="6185300"/>
            <a:ext cx="1738687" cy="450166"/>
          </a:xfrm>
          <a:prstGeom prst="rect">
            <a:avLst/>
          </a:prstGeom>
        </p:spPr>
      </p:pic>
      <p:sp>
        <p:nvSpPr>
          <p:cNvPr id="10" name="Надпись 4">
            <a:extLst>
              <a:ext uri="{FF2B5EF4-FFF2-40B4-BE49-F238E27FC236}">
                <a16:creationId xmlns:a16="http://schemas.microsoft.com/office/drawing/2014/main" id="{2A493827-59D9-40EF-AE8F-EEB729A8E6F4}"/>
              </a:ext>
            </a:extLst>
          </p:cNvPr>
          <p:cNvSpPr txBox="1"/>
          <p:nvPr/>
        </p:nvSpPr>
        <p:spPr>
          <a:xfrm>
            <a:off x="1042418" y="1727134"/>
            <a:ext cx="7551076" cy="1174168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Илоразделение.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Доочистка от взвешенных и органических веществ.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Обеззараживание сточных вод.</a:t>
            </a:r>
            <a:endParaRPr lang="ru-RU" sz="1600" dirty="0">
              <a:solidFill>
                <a:srgbClr val="002060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65809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2418" y="486191"/>
            <a:ext cx="8581642" cy="76620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Решаемые технологические задачи при мембранном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илоразделении</a:t>
            </a:r>
            <a:endParaRPr lang="ru-RU" sz="2000" b="1" dirty="0">
              <a:solidFill>
                <a:srgbClr val="002060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79D0F8-F324-DE4E-81CE-58449C2D92A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9624060" y="-5125"/>
            <a:ext cx="2567940" cy="68631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3928CD-7880-8244-9368-946FC626D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98" y="6185300"/>
            <a:ext cx="1738687" cy="450166"/>
          </a:xfrm>
          <a:prstGeom prst="rect">
            <a:avLst/>
          </a:prstGeom>
        </p:spPr>
      </p:pic>
      <p:sp>
        <p:nvSpPr>
          <p:cNvPr id="10" name="Надпись 4">
            <a:extLst>
              <a:ext uri="{FF2B5EF4-FFF2-40B4-BE49-F238E27FC236}">
                <a16:creationId xmlns:a16="http://schemas.microsoft.com/office/drawing/2014/main" id="{2A493827-59D9-40EF-AE8F-EEB729A8E6F4}"/>
              </a:ext>
            </a:extLst>
          </p:cNvPr>
          <p:cNvSpPr txBox="1"/>
          <p:nvPr/>
        </p:nvSpPr>
        <p:spPr>
          <a:xfrm>
            <a:off x="1042418" y="1727134"/>
            <a:ext cx="7327142" cy="4343240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исключение влияния нитчатого вспухания активного ила на процесс биологической очистки сточных вод;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существенного увеличения рабочей дозы активного ила в биореакторе - до 8-12 г/л;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увеличение аэробного возраста активного ила - до 15-40 суток;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уменьшение объемов аэробных резервуаров очистных сооружений и площадей требуемых земельных участков;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сопутствующая аэробная стабилизация активного ила.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C199D4-70EE-4BA0-A852-BACFEA845A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7385"/>
          <a:stretch/>
        </p:blipFill>
        <p:spPr>
          <a:xfrm rot="5400000">
            <a:off x="7431278" y="1943267"/>
            <a:ext cx="5952931" cy="324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9935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2418" y="476860"/>
            <a:ext cx="8581642" cy="76620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Пример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79D0F8-F324-DE4E-81CE-58449C2D92A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9624060" y="-5125"/>
            <a:ext cx="2567940" cy="68631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3928CD-7880-8244-9368-946FC626D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98" y="6185300"/>
            <a:ext cx="1738687" cy="450166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38C88C8-CBDB-4F15-82D0-78FFF3575DC5}"/>
              </a:ext>
            </a:extLst>
          </p:cNvPr>
          <p:cNvGrpSpPr/>
          <p:nvPr/>
        </p:nvGrpSpPr>
        <p:grpSpPr>
          <a:xfrm>
            <a:off x="2188045" y="767256"/>
            <a:ext cx="2667734" cy="5167456"/>
            <a:chOff x="0" y="-221063"/>
            <a:chExt cx="1774190" cy="4216188"/>
          </a:xfrm>
        </p:grpSpPr>
        <p:pic>
          <p:nvPicPr>
            <p:cNvPr id="13" name="Рисунок 12" descr="Погружной модуль ультрафильтрации ">
              <a:extLst>
                <a:ext uri="{FF2B5EF4-FFF2-40B4-BE49-F238E27FC236}">
                  <a16:creationId xmlns:a16="http://schemas.microsoft.com/office/drawing/2014/main" id="{EF829EF1-2A50-4BF1-BCAC-E7E351F09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28" t="11596" r="31206" b="16671"/>
            <a:stretch/>
          </p:blipFill>
          <p:spPr bwMode="auto">
            <a:xfrm>
              <a:off x="0" y="-221063"/>
              <a:ext cx="1774190" cy="35388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Надпись 6">
              <a:extLst>
                <a:ext uri="{FF2B5EF4-FFF2-40B4-BE49-F238E27FC236}">
                  <a16:creationId xmlns:a16="http://schemas.microsoft.com/office/drawing/2014/main" id="{50D91D88-2165-4771-9D7A-C91EF976BFD1}"/>
                </a:ext>
              </a:extLst>
            </p:cNvPr>
            <p:cNvSpPr txBox="1"/>
            <p:nvPr/>
          </p:nvSpPr>
          <p:spPr>
            <a:xfrm>
              <a:off x="0" y="3451357"/>
              <a:ext cx="1774190" cy="543768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i="1" dirty="0">
                  <a:solidFill>
                    <a:srgbClr val="44546A"/>
                  </a:solidFill>
                  <a:effectLst/>
                  <a:latin typeface="Montserrat" panose="00000500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Погружной модуль ультрафильтрации "Кристалл-МБР"</a:t>
              </a: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ACBA21-A3D9-4C2E-8F11-D057F7FE8F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692" y="-5125"/>
            <a:ext cx="4034368" cy="610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1344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2418" y="476860"/>
            <a:ext cx="8581642" cy="76620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Пример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79D0F8-F324-DE4E-81CE-58449C2D92A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9624060" y="-5125"/>
            <a:ext cx="2567940" cy="68631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3928CD-7880-8244-9368-946FC626D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98" y="6185300"/>
            <a:ext cx="1738687" cy="450166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38C88C8-CBDB-4F15-82D0-78FFF3575DC5}"/>
              </a:ext>
            </a:extLst>
          </p:cNvPr>
          <p:cNvGrpSpPr/>
          <p:nvPr/>
        </p:nvGrpSpPr>
        <p:grpSpPr>
          <a:xfrm>
            <a:off x="2188045" y="767256"/>
            <a:ext cx="2667734" cy="5167456"/>
            <a:chOff x="0" y="-221063"/>
            <a:chExt cx="1774190" cy="4216188"/>
          </a:xfrm>
        </p:grpSpPr>
        <p:pic>
          <p:nvPicPr>
            <p:cNvPr id="13" name="Рисунок 12" descr="Погружной модуль ультрафильтрации ">
              <a:extLst>
                <a:ext uri="{FF2B5EF4-FFF2-40B4-BE49-F238E27FC236}">
                  <a16:creationId xmlns:a16="http://schemas.microsoft.com/office/drawing/2014/main" id="{EF829EF1-2A50-4BF1-BCAC-E7E351F09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28" t="11596" r="31206" b="16671"/>
            <a:stretch/>
          </p:blipFill>
          <p:spPr bwMode="auto">
            <a:xfrm>
              <a:off x="0" y="-221063"/>
              <a:ext cx="1774190" cy="35388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Надпись 6">
              <a:extLst>
                <a:ext uri="{FF2B5EF4-FFF2-40B4-BE49-F238E27FC236}">
                  <a16:creationId xmlns:a16="http://schemas.microsoft.com/office/drawing/2014/main" id="{50D91D88-2165-4771-9D7A-C91EF976BFD1}"/>
                </a:ext>
              </a:extLst>
            </p:cNvPr>
            <p:cNvSpPr txBox="1"/>
            <p:nvPr/>
          </p:nvSpPr>
          <p:spPr>
            <a:xfrm>
              <a:off x="0" y="3451357"/>
              <a:ext cx="1774190" cy="543768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i="1" dirty="0">
                  <a:solidFill>
                    <a:srgbClr val="44546A"/>
                  </a:solidFill>
                  <a:effectLst/>
                  <a:latin typeface="Montserrat" panose="00000500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Погружной модуль ультрафильтрации "Кристалл-МБР"</a:t>
              </a: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ACBA21-A3D9-4C2E-8F11-D057F7FE8F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692" y="-5125"/>
            <a:ext cx="4034368" cy="610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5430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2418" y="476860"/>
            <a:ext cx="8581642" cy="76620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Пример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79D0F8-F324-DE4E-81CE-58449C2D92A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9624060" y="-5125"/>
            <a:ext cx="2567940" cy="68631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3928CD-7880-8244-9368-946FC626D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98" y="6185300"/>
            <a:ext cx="1738687" cy="450166"/>
          </a:xfrm>
          <a:prstGeom prst="rect">
            <a:avLst/>
          </a:prstGeom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B95D320E-3422-403C-8BD4-420E1172C4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3056941"/>
              </p:ext>
            </p:extLst>
          </p:nvPr>
        </p:nvGraphicFramePr>
        <p:xfrm>
          <a:off x="761239" y="8599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161A439D-5DD9-4C7B-814D-6A2FE15E95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6512104"/>
              </p:ext>
            </p:extLst>
          </p:nvPr>
        </p:nvGraphicFramePr>
        <p:xfrm>
          <a:off x="5333239" y="8599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F62826E0-9B9C-4C72-814A-320C741B5B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0774584"/>
              </p:ext>
            </p:extLst>
          </p:nvPr>
        </p:nvGraphicFramePr>
        <p:xfrm>
          <a:off x="3273972" y="352263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36457011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2418" y="476860"/>
            <a:ext cx="8581642" cy="76620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Пример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79D0F8-F324-DE4E-81CE-58449C2D92A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9624060" y="-5125"/>
            <a:ext cx="2567940" cy="68631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3928CD-7880-8244-9368-946FC626D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98" y="6185300"/>
            <a:ext cx="1738687" cy="4501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36D939-B8CE-4922-8FA8-C4DBAEB9C166}"/>
              </a:ext>
            </a:extLst>
          </p:cNvPr>
          <p:cNvSpPr txBox="1"/>
          <p:nvPr/>
        </p:nvSpPr>
        <p:spPr>
          <a:xfrm>
            <a:off x="1042417" y="1243060"/>
            <a:ext cx="8581642" cy="47736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Расход сточных вод – 200 м</a:t>
            </a:r>
            <a:r>
              <a:rPr lang="ru-RU" sz="2000" baseline="300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/сут.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Азот, подлежащий нитрификации (</a:t>
            </a:r>
            <a:r>
              <a:rPr lang="ru-RU" sz="2000" dirty="0" err="1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000" baseline="-25000" dirty="0" err="1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0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solidFill>
                  <a:srgbClr val="00206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составляет </a:t>
            </a:r>
            <a:r>
              <a:rPr lang="ru-RU" sz="2000" dirty="0" err="1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ок</a:t>
            </a:r>
            <a:r>
              <a:rPr lang="ru-RU" sz="20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 85 г/м</a:t>
            </a:r>
            <a:r>
              <a:rPr lang="ru-RU" sz="2000" baseline="300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Азот, подлежащий денитрификации (</a:t>
            </a:r>
            <a:r>
              <a:rPr lang="ru-RU" sz="2000" dirty="0" err="1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000" baseline="-25000" dirty="0" err="1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20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), достигает 75 г/м</a:t>
            </a:r>
            <a:r>
              <a:rPr lang="ru-RU" sz="2000" baseline="300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spcAft>
                <a:spcPts val="800"/>
              </a:spcAft>
            </a:pPr>
            <a:r>
              <a:rPr lang="ru-RU" sz="20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Обеспеченность денитрификации органическими веществами (БПК</a:t>
            </a:r>
            <a:r>
              <a:rPr lang="ru-RU" sz="2000" baseline="-250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5</a:t>
            </a:r>
            <a:r>
              <a:rPr lang="ru-RU" sz="20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/</a:t>
            </a:r>
            <a:r>
              <a:rPr lang="ru-RU" sz="2000" dirty="0" err="1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N</a:t>
            </a:r>
            <a:r>
              <a:rPr lang="ru-RU" sz="2000" baseline="-25000" dirty="0" err="1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д</a:t>
            </a:r>
            <a:r>
              <a:rPr lang="ru-RU" sz="20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) составляет ок.3.3. </a:t>
            </a:r>
          </a:p>
          <a:p>
            <a:pPr>
              <a:spcAft>
                <a:spcPts val="800"/>
              </a:spcAft>
            </a:pPr>
            <a:endParaRPr lang="ru-RU" sz="2000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>
              <a:spcAft>
                <a:spcPts val="800"/>
              </a:spcAft>
            </a:pPr>
            <a:r>
              <a:rPr lang="ru-RU" sz="20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Технологическая схема - основана на процессе A2O с возможностью изменения в схему </a:t>
            </a:r>
            <a:r>
              <a:rPr lang="ru-RU" sz="2000" dirty="0" err="1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UCT</a:t>
            </a:r>
            <a:r>
              <a:rPr lang="ru-RU" sz="20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. </a:t>
            </a:r>
          </a:p>
          <a:p>
            <a:pPr>
              <a:spcAft>
                <a:spcPts val="800"/>
              </a:spcAft>
            </a:pPr>
            <a:r>
              <a:rPr lang="ru-RU" sz="20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Соотношение аноксидной и аэробной зон – 1 : 1.</a:t>
            </a:r>
          </a:p>
          <a:p>
            <a:pPr>
              <a:spcAft>
                <a:spcPts val="800"/>
              </a:spcAft>
            </a:pPr>
            <a:r>
              <a:rPr lang="ru-RU" sz="20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Рабочая доза активного ила - 9-11 г/л. </a:t>
            </a:r>
          </a:p>
          <a:p>
            <a:pPr>
              <a:spcAft>
                <a:spcPts val="800"/>
              </a:spcAft>
            </a:pPr>
            <a:r>
              <a:rPr lang="ru-RU" sz="20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Аэробный возраст активного ила - 20 суток. </a:t>
            </a:r>
          </a:p>
          <a:p>
            <a:pPr>
              <a:spcAft>
                <a:spcPts val="800"/>
              </a:spcAft>
            </a:pPr>
            <a:endParaRPr lang="ru-RU" sz="2000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4655414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2418" y="476860"/>
            <a:ext cx="8581642" cy="76620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Пример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79D0F8-F324-DE4E-81CE-58449C2D92A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9624060" y="-5125"/>
            <a:ext cx="2567940" cy="68631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3928CD-7880-8244-9368-946FC626D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98" y="6185300"/>
            <a:ext cx="1738687" cy="45016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84DF4E9-CB99-4CB4-9D6E-70E127FB1F62}"/>
              </a:ext>
            </a:extLst>
          </p:cNvPr>
          <p:cNvSpPr/>
          <p:nvPr/>
        </p:nvSpPr>
        <p:spPr>
          <a:xfrm>
            <a:off x="502429" y="1122300"/>
            <a:ext cx="4423527" cy="731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000" b="1" dirty="0">
                <a:solidFill>
                  <a:srgbClr val="00206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Технологические этапы цикла работы мембран: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C224A95-AE78-4B44-AF4E-73C9BF04A7C9}"/>
              </a:ext>
            </a:extLst>
          </p:cNvPr>
          <p:cNvSpPr/>
          <p:nvPr/>
        </p:nvSpPr>
        <p:spPr>
          <a:xfrm>
            <a:off x="671690" y="2168861"/>
            <a:ext cx="4620328" cy="1871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Фильтрация</a:t>
            </a:r>
          </a:p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Релаксация 1</a:t>
            </a:r>
          </a:p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Обратная промывка</a:t>
            </a:r>
          </a:p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Релаксация 2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2EF4F67-A29F-4380-B099-BE647108F055}"/>
              </a:ext>
            </a:extLst>
          </p:cNvPr>
          <p:cNvSpPr/>
          <p:nvPr/>
        </p:nvSpPr>
        <p:spPr>
          <a:xfrm>
            <a:off x="502429" y="4266701"/>
            <a:ext cx="3502012" cy="867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1600" i="1" dirty="0">
                <a:solidFill>
                  <a:srgbClr val="00206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* Длительность этапов цикла определяется в ходе пуско-наладочных работ.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C90847D-EB42-44F0-9C31-CE2C1406B75E}"/>
              </a:ext>
            </a:extLst>
          </p:cNvPr>
          <p:cNvSpPr/>
          <p:nvPr/>
        </p:nvSpPr>
        <p:spPr>
          <a:xfrm>
            <a:off x="671691" y="5132962"/>
            <a:ext cx="4783178" cy="402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000" b="1" dirty="0" err="1">
                <a:solidFill>
                  <a:srgbClr val="FF000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ТМДр</a:t>
            </a:r>
            <a:r>
              <a:rPr lang="ru-RU" sz="2000" b="1" dirty="0">
                <a:solidFill>
                  <a:srgbClr val="FF000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=200 - 450 мбар (2,0 - 4,5 м)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28666FE-B119-4245-ABB2-0E40570796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914" y="1350484"/>
            <a:ext cx="5534140" cy="342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0201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16954" y="525516"/>
            <a:ext cx="8021373" cy="665087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000" b="1" dirty="0">
                <a:solidFill>
                  <a:srgbClr val="002060"/>
                </a:solidFill>
                <a:latin typeface="Montserrat" pitchFamily="2" charset="0"/>
              </a:rPr>
              <a:t>Пример. Качество очистки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CE897F-5F27-E046-BD4C-6194A35D1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98" y="6185300"/>
            <a:ext cx="1738687" cy="4501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4939F3-A5F8-4E4E-870E-DE5DEBBD6B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9624060" y="-5125"/>
            <a:ext cx="2567940" cy="686312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121345"/>
              </p:ext>
            </p:extLst>
          </p:nvPr>
        </p:nvGraphicFramePr>
        <p:xfrm>
          <a:off x="664486" y="2474708"/>
          <a:ext cx="8726311" cy="19085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9905">
                  <a:extLst>
                    <a:ext uri="{9D8B030D-6E8A-4147-A177-3AD203B41FA5}">
                      <a16:colId xmlns:a16="http://schemas.microsoft.com/office/drawing/2014/main" val="3377533820"/>
                    </a:ext>
                  </a:extLst>
                </a:gridCol>
                <a:gridCol w="673118">
                  <a:extLst>
                    <a:ext uri="{9D8B030D-6E8A-4147-A177-3AD203B41FA5}">
                      <a16:colId xmlns:a16="http://schemas.microsoft.com/office/drawing/2014/main" val="4225729919"/>
                    </a:ext>
                  </a:extLst>
                </a:gridCol>
                <a:gridCol w="757842">
                  <a:extLst>
                    <a:ext uri="{9D8B030D-6E8A-4147-A177-3AD203B41FA5}">
                      <a16:colId xmlns:a16="http://schemas.microsoft.com/office/drawing/2014/main" val="1954348339"/>
                    </a:ext>
                  </a:extLst>
                </a:gridCol>
                <a:gridCol w="788276">
                  <a:extLst>
                    <a:ext uri="{9D8B030D-6E8A-4147-A177-3AD203B41FA5}">
                      <a16:colId xmlns:a16="http://schemas.microsoft.com/office/drawing/2014/main" val="384598955"/>
                    </a:ext>
                  </a:extLst>
                </a:gridCol>
                <a:gridCol w="1191768">
                  <a:extLst>
                    <a:ext uri="{9D8B030D-6E8A-4147-A177-3AD203B41FA5}">
                      <a16:colId xmlns:a16="http://schemas.microsoft.com/office/drawing/2014/main" val="725623790"/>
                    </a:ext>
                  </a:extLst>
                </a:gridCol>
                <a:gridCol w="1001098">
                  <a:extLst>
                    <a:ext uri="{9D8B030D-6E8A-4147-A177-3AD203B41FA5}">
                      <a16:colId xmlns:a16="http://schemas.microsoft.com/office/drawing/2014/main" val="745974355"/>
                    </a:ext>
                  </a:extLst>
                </a:gridCol>
                <a:gridCol w="1002108">
                  <a:extLst>
                    <a:ext uri="{9D8B030D-6E8A-4147-A177-3AD203B41FA5}">
                      <a16:colId xmlns:a16="http://schemas.microsoft.com/office/drawing/2014/main" val="21451358"/>
                    </a:ext>
                  </a:extLst>
                </a:gridCol>
                <a:gridCol w="1001098">
                  <a:extLst>
                    <a:ext uri="{9D8B030D-6E8A-4147-A177-3AD203B41FA5}">
                      <a16:colId xmlns:a16="http://schemas.microsoft.com/office/drawing/2014/main" val="1162189147"/>
                    </a:ext>
                  </a:extLst>
                </a:gridCol>
                <a:gridCol w="1001098">
                  <a:extLst>
                    <a:ext uri="{9D8B030D-6E8A-4147-A177-3AD203B41FA5}">
                      <a16:colId xmlns:a16="http://schemas.microsoft.com/office/drawing/2014/main" val="2000713457"/>
                    </a:ext>
                  </a:extLst>
                </a:gridCol>
              </a:tblGrid>
              <a:tr h="562645">
                <a:tc>
                  <a:txBody>
                    <a:bodyPr/>
                    <a:lstStyle/>
                    <a:p>
                      <a:pPr marL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ontserrat" panose="00000500000000000000" pitchFamily="2" charset="-52"/>
                        </a:rPr>
                        <a:t> Показатель</a:t>
                      </a:r>
                      <a:endParaRPr lang="ru-RU" sz="14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effectLst/>
                          <a:latin typeface="Montserrat" panose="00000500000000000000" pitchFamily="2" charset="-52"/>
                        </a:rPr>
                        <a:t>Взв</a:t>
                      </a:r>
                      <a:r>
                        <a:rPr lang="ru-RU" sz="1200" b="0" dirty="0">
                          <a:effectLst/>
                          <a:latin typeface="Montserrat" panose="00000500000000000000" pitchFamily="2" charset="-52"/>
                        </a:rPr>
                        <a:t>.</a:t>
                      </a:r>
                    </a:p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Montserrat" panose="00000500000000000000" pitchFamily="2" charset="-52"/>
                        </a:rPr>
                        <a:t>в-</a:t>
                      </a:r>
                      <a:r>
                        <a:rPr lang="ru-RU" sz="1200" b="0" dirty="0" err="1">
                          <a:effectLst/>
                          <a:latin typeface="Montserrat" panose="00000500000000000000" pitchFamily="2" charset="-52"/>
                        </a:rPr>
                        <a:t>ва</a:t>
                      </a:r>
                      <a:endParaRPr lang="ru-RU" sz="12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Montserrat" panose="00000500000000000000" pitchFamily="2" charset="-52"/>
                        </a:rPr>
                        <a:t>ХПК</a:t>
                      </a:r>
                      <a:endParaRPr lang="ru-RU" sz="12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Montserrat" panose="00000500000000000000" pitchFamily="2" charset="-52"/>
                        </a:rPr>
                        <a:t>БПК</a:t>
                      </a:r>
                      <a:r>
                        <a:rPr lang="ru-RU" sz="1200" b="0" baseline="-25000" dirty="0">
                          <a:effectLst/>
                          <a:latin typeface="Montserrat" panose="00000500000000000000" pitchFamily="2" charset="-52"/>
                        </a:rPr>
                        <a:t>5</a:t>
                      </a:r>
                      <a:endParaRPr lang="ru-RU" sz="12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Montserrat" panose="00000500000000000000" pitchFamily="2" charset="-52"/>
                        </a:rPr>
                        <a:t>Азот </a:t>
                      </a:r>
                    </a:p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Montserrat" panose="00000500000000000000" pitchFamily="2" charset="-52"/>
                        </a:rPr>
                        <a:t>аммонийный</a:t>
                      </a:r>
                      <a:endParaRPr lang="ru-RU" sz="12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Montserrat" panose="00000500000000000000" pitchFamily="2" charset="-52"/>
                        </a:rPr>
                        <a:t>Нитраты</a:t>
                      </a:r>
                    </a:p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Montserrat" panose="00000500000000000000" pitchFamily="2" charset="-52"/>
                        </a:rPr>
                        <a:t>(по азоту)</a:t>
                      </a:r>
                      <a:endParaRPr lang="ru-RU" sz="12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Montserrat" panose="00000500000000000000" pitchFamily="2" charset="-52"/>
                        </a:rPr>
                        <a:t>Нитриты (по азоту)</a:t>
                      </a:r>
                      <a:endParaRPr lang="ru-RU" sz="12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effectLst/>
                          <a:latin typeface="Montserrat" panose="00000500000000000000" pitchFamily="2" charset="-52"/>
                        </a:rPr>
                        <a:t>АПАВ</a:t>
                      </a:r>
                      <a:endParaRPr lang="ru-RU" sz="12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Montserrat" panose="00000500000000000000" pitchFamily="2" charset="-52"/>
                        </a:rPr>
                        <a:t>Фосфор фосфатов</a:t>
                      </a:r>
                      <a:endParaRPr lang="ru-RU" sz="12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710400470"/>
                  </a:ext>
                </a:extLst>
              </a:tr>
              <a:tr h="384584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Размерность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мг/дм</a:t>
                      </a:r>
                      <a:r>
                        <a:rPr lang="ru-RU" sz="1200" b="0" baseline="3000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мгО</a:t>
                      </a:r>
                      <a:r>
                        <a:rPr lang="ru-RU" sz="1200" b="0" baseline="-2500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/дм</a:t>
                      </a:r>
                      <a:r>
                        <a:rPr lang="ru-RU" sz="1200" b="0" baseline="3000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мгО</a:t>
                      </a:r>
                      <a:r>
                        <a:rPr lang="ru-RU" sz="1200" b="0" baseline="-2500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/дм</a:t>
                      </a:r>
                      <a:r>
                        <a:rPr lang="ru-RU" sz="1200" b="0" baseline="3000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мг</a:t>
                      </a:r>
                      <a:r>
                        <a:rPr lang="en-US" sz="1200" b="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200" b="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/дм</a:t>
                      </a:r>
                      <a:r>
                        <a:rPr lang="ru-RU" sz="1200" b="0" baseline="3000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мг/дм</a:t>
                      </a:r>
                      <a:r>
                        <a:rPr lang="ru-RU" sz="1200" b="0" baseline="3000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мг/дм</a:t>
                      </a:r>
                      <a:r>
                        <a:rPr lang="ru-RU" sz="1200" b="0" baseline="3000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мг/дм</a:t>
                      </a:r>
                      <a:r>
                        <a:rPr lang="ru-RU" sz="1200" b="0" baseline="3000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мг</a:t>
                      </a:r>
                      <a:r>
                        <a:rPr lang="en-US" sz="1200" b="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200" b="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/дм</a:t>
                      </a:r>
                      <a:r>
                        <a:rPr lang="ru-RU" sz="1200" b="0" baseline="3000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4438502"/>
                  </a:ext>
                </a:extLst>
              </a:tr>
              <a:tr h="961354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ontserrat" panose="00000500000000000000" pitchFamily="2" charset="-52"/>
                        </a:rPr>
                        <a:t>Измеренная величина</a:t>
                      </a:r>
                      <a:endParaRPr lang="ru-RU" sz="14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Montserrat" panose="00000500000000000000" pitchFamily="2" charset="-52"/>
                        </a:rPr>
                        <a:t>&lt;</a:t>
                      </a:r>
                      <a:r>
                        <a:rPr lang="ru-RU" sz="1400" b="0" dirty="0">
                          <a:effectLst/>
                          <a:latin typeface="Montserrat" panose="00000500000000000000" pitchFamily="2" charset="-52"/>
                        </a:rPr>
                        <a:t>0,5</a:t>
                      </a:r>
                      <a:endParaRPr lang="ru-RU" sz="14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ontserrat" panose="00000500000000000000" pitchFamily="2" charset="-52"/>
                        </a:rPr>
                        <a:t>8,2</a:t>
                      </a:r>
                      <a:endParaRPr lang="ru-RU" sz="14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ontserrat" panose="00000500000000000000" pitchFamily="2" charset="-52"/>
                        </a:rPr>
                        <a:t>2,0</a:t>
                      </a:r>
                      <a:endParaRPr lang="ru-RU" sz="14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ontserrat" panose="00000500000000000000" pitchFamily="2" charset="-52"/>
                        </a:rPr>
                        <a:t>0,37</a:t>
                      </a:r>
                      <a:endParaRPr lang="ru-RU" sz="14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ontserrat" panose="00000500000000000000" pitchFamily="2" charset="-52"/>
                        </a:rPr>
                        <a:t>8,28</a:t>
                      </a:r>
                      <a:endParaRPr lang="ru-RU" sz="14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ontserrat" panose="00000500000000000000" pitchFamily="2" charset="-52"/>
                        </a:rPr>
                        <a:t>0,02</a:t>
                      </a:r>
                      <a:endParaRPr lang="ru-RU" sz="14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Montserrat" panose="00000500000000000000" pitchFamily="2" charset="-52"/>
                        </a:rPr>
                        <a:t>0,037</a:t>
                      </a:r>
                      <a:endParaRPr lang="ru-RU" sz="14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Montserrat" panose="00000500000000000000" pitchFamily="2" charset="-52"/>
                        </a:rPr>
                        <a:t>&lt;0.</a:t>
                      </a:r>
                      <a:r>
                        <a:rPr lang="ru-RU" sz="1400" b="0" dirty="0">
                          <a:effectLst/>
                          <a:latin typeface="Montserrat" panose="00000500000000000000" pitchFamily="2" charset="-52"/>
                        </a:rPr>
                        <a:t>05</a:t>
                      </a:r>
                      <a:endParaRPr lang="ru-RU" sz="14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581156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68634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9867" y="462455"/>
            <a:ext cx="7907295" cy="660164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000" b="1" dirty="0">
                <a:solidFill>
                  <a:srgbClr val="002060"/>
                </a:solidFill>
                <a:latin typeface="Montserrat" pitchFamily="2" charset="0"/>
              </a:rPr>
              <a:t>Выводы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CE897F-5F27-E046-BD4C-6194A35D1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98" y="6185300"/>
            <a:ext cx="1738687" cy="4501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4939F3-A5F8-4E4E-870E-DE5DEBBD6B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9624060" y="-5125"/>
            <a:ext cx="2567940" cy="68631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9867" y="1090145"/>
            <a:ext cx="8574193" cy="55327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200"/>
              </a:spcAft>
            </a:pPr>
            <a:r>
              <a:rPr lang="ru-RU" sz="2000" b="1" dirty="0">
                <a:solidFill>
                  <a:srgbClr val="00206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Применение мембран в технологических решениях по очистке высококонцентрированных бытовых и близких по составу производственных сточных вод позволяет обеспечить: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  <a:tabLst>
                <a:tab pos="540385" algn="l"/>
              </a:tabLst>
            </a:pPr>
            <a:r>
              <a:rPr lang="ru-RU" sz="18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Стабильное достижение показателей качества «рыбхоз».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  <a:tabLst>
                <a:tab pos="540385" algn="l"/>
              </a:tabLst>
            </a:pPr>
            <a:r>
              <a:rPr lang="ru-RU" sz="18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Компактность решения: отказ от строительства вторичных отстойников и сооружений доочистки, уменьшение объема биореакторов.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  <a:tabLst>
                <a:tab pos="540385" algn="l"/>
              </a:tabLst>
            </a:pPr>
            <a:r>
              <a:rPr lang="ru-RU" sz="18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реконструкции очистных сооружений с увеличением производительности без изменения существующих строительных объемов сооружений.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  <a:tabLst>
                <a:tab pos="540385" algn="l"/>
              </a:tabLst>
            </a:pPr>
            <a:r>
              <a:rPr lang="ru-RU" sz="18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Оптимизацию объемов строительно-монтажных работ.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  <a:tabLst>
                <a:tab pos="540385" algn="l"/>
              </a:tabLst>
            </a:pPr>
            <a:r>
              <a:rPr lang="ru-RU" sz="18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Управляемость технологическими процессами в широком диапазоне входных параметров.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  <a:tabLst>
                <a:tab pos="540385" algn="l"/>
              </a:tabLst>
            </a:pPr>
            <a:r>
              <a:rPr lang="ru-RU" sz="18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Энергоэффективность процесса очистки.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ru-RU" sz="18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Оптимальную себестоимость очистки сточных вод.</a:t>
            </a:r>
          </a:p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ru-RU" sz="2000" b="1" dirty="0">
                <a:solidFill>
                  <a:srgbClr val="00206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b="1" dirty="0">
              <a:solidFill>
                <a:srgbClr val="002060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202980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 txBox="1"/>
          <p:nvPr/>
        </p:nvSpPr>
        <p:spPr>
          <a:xfrm>
            <a:off x="2673360" y="1851482"/>
            <a:ext cx="4461478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rgbClr val="003E51"/>
                </a:solidFill>
                <a:latin typeface="Montserrat" pitchFamily="2" charset="0"/>
                <a:ea typeface="Montserrat Medium"/>
                <a:cs typeface="Montserrat Medium"/>
                <a:sym typeface="Montserrat Medium"/>
              </a:rPr>
              <a:t>СПАСИБО </a:t>
            </a:r>
            <a:endParaRPr dirty="0">
              <a:latin typeface="Montserrat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rgbClr val="003E51"/>
                </a:solidFill>
                <a:latin typeface="Montserrat" pitchFamily="2" charset="0"/>
                <a:ea typeface="Montserrat Medium"/>
                <a:cs typeface="Montserrat Medium"/>
                <a:sym typeface="Montserrat Medium"/>
              </a:rPr>
              <a:t>за внимание!!!</a:t>
            </a:r>
            <a:endParaRPr sz="4400" dirty="0">
              <a:solidFill>
                <a:srgbClr val="003E51"/>
              </a:solidFill>
              <a:latin typeface="Montserrat" pitchFamily="2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7011" y="5137484"/>
            <a:ext cx="4066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Montserrat" pitchFamily="2" charset="0"/>
              </a:rPr>
              <a:t>АВРУТИН Олег Анатольевич</a:t>
            </a:r>
          </a:p>
          <a:p>
            <a:r>
              <a:rPr lang="en-US" sz="1600" dirty="0">
                <a:latin typeface="Montserrat" pitchFamily="2" charset="0"/>
                <a:hlinkClick r:id="rId3"/>
              </a:rPr>
              <a:t>avrutin@polymercon.com</a:t>
            </a:r>
            <a:endParaRPr lang="en-US" sz="1600" dirty="0">
              <a:latin typeface="Montserrat" pitchFamily="2" charset="0"/>
            </a:endParaRPr>
          </a:p>
          <a:p>
            <a:r>
              <a:rPr lang="en-US" sz="1600" dirty="0">
                <a:latin typeface="Montserrat" pitchFamily="2" charset="0"/>
              </a:rPr>
              <a:t>+375 29 2504816</a:t>
            </a:r>
            <a:endParaRPr lang="ru-RU" sz="1600" dirty="0">
              <a:latin typeface="Montserrat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F6355D-AB49-3B40-9057-3CE32520BF4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4060" y="-5125"/>
            <a:ext cx="2567940" cy="68631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6050D8-3C24-A343-8A17-5B58E8CFF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698" y="5989320"/>
            <a:ext cx="2495625" cy="64614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88317" y="2308853"/>
            <a:ext cx="8821442" cy="2235167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4000"/>
              </a:lnSpc>
            </a:pPr>
            <a:r>
              <a:rPr lang="ru-RU" sz="2000" b="1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Helvetica Neue" panose="02000503000000020004" pitchFamily="2" charset="0"/>
              </a:rPr>
              <a:t>Группа компаний «Полимерконструкция» </a:t>
            </a:r>
            <a:r>
              <a:rPr lang="ru-RU" sz="20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Helvetica Neue" panose="02000503000000020004" pitchFamily="2" charset="0"/>
              </a:rPr>
              <a:t>- п</a:t>
            </a:r>
            <a:r>
              <a:rPr lang="ru-RU" sz="2000" dirty="0">
                <a:solidFill>
                  <a:srgbClr val="002060"/>
                </a:solidFill>
                <a:latin typeface="Montserrat" panose="00000500000000000000" pitchFamily="2" charset="-52"/>
              </a:rPr>
              <a:t>роизводственно-инжиниринговый центр, основным направлением деятельности которого являются </a:t>
            </a:r>
            <a:r>
              <a:rPr lang="ru-RU" sz="2000" b="1" dirty="0">
                <a:solidFill>
                  <a:srgbClr val="002060"/>
                </a:solidFill>
                <a:latin typeface="Montserrat" panose="00000500000000000000" pitchFamily="2" charset="-52"/>
              </a:rPr>
              <a:t>разработка, производство и внедрение современных, энергоэффективных технологий и оборудования</a:t>
            </a:r>
            <a:r>
              <a:rPr lang="ru-RU" sz="2000" dirty="0">
                <a:solidFill>
                  <a:srgbClr val="002060"/>
                </a:solidFill>
                <a:latin typeface="Montserrat" panose="00000500000000000000" pitchFamily="2" charset="-52"/>
              </a:rPr>
              <a:t> на объектах водоснабжения и водоотведения городов, поселков и промышленных предприятий. </a:t>
            </a:r>
            <a:endParaRPr lang="en-US" sz="2000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endParaRPr lang="ru-RU" sz="2000" dirty="0">
              <a:solidFill>
                <a:srgbClr val="002060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79D0F8-F324-DE4E-81CE-58449C2D92A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9624060" y="-5125"/>
            <a:ext cx="2567940" cy="68631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3928CD-7880-8244-9368-946FC626D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17" y="527450"/>
            <a:ext cx="4187455" cy="108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0521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CA9D92-8ED5-5F42-AFBD-75833C128E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9632725" y="-5125"/>
            <a:ext cx="2567940" cy="68631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929743-59F4-2647-BEBB-1B913BD9A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3580" y="5644264"/>
            <a:ext cx="3398272" cy="8798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D464FC-77A6-4F45-8703-230D440C1BEE}"/>
              </a:ext>
            </a:extLst>
          </p:cNvPr>
          <p:cNvSpPr txBox="1"/>
          <p:nvPr/>
        </p:nvSpPr>
        <p:spPr>
          <a:xfrm>
            <a:off x="546354" y="473618"/>
            <a:ext cx="508863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B3BC0F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1128</a:t>
            </a:r>
            <a:r>
              <a:rPr lang="ru-RU" sz="2000" dirty="0"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объектов построили и ввели в эксплуатацию в РБ и РФ </a:t>
            </a:r>
          </a:p>
          <a:p>
            <a:r>
              <a:rPr lang="ru-RU" sz="2000" dirty="0"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4000" b="1" dirty="0">
                <a:solidFill>
                  <a:srgbClr val="B3BC0F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727</a:t>
            </a:r>
            <a:r>
              <a:rPr lang="ru-RU" sz="2000" dirty="0"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городов и населенных пунктов обеспечили чистой водой </a:t>
            </a:r>
          </a:p>
          <a:p>
            <a:r>
              <a:rPr lang="ru-RU" sz="2000" dirty="0"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4000" b="1" dirty="0">
                <a:solidFill>
                  <a:srgbClr val="B3BC0F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109</a:t>
            </a:r>
            <a:r>
              <a:rPr lang="ru-RU" sz="2000" dirty="0"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промышленных предприятий </a:t>
            </a:r>
            <a:endParaRPr lang="ru-RU" sz="1000" dirty="0">
              <a:solidFill>
                <a:srgbClr val="002060"/>
              </a:solidFill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effectLst/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Команда из</a:t>
            </a:r>
            <a:r>
              <a:rPr lang="ru-RU" sz="4000" dirty="0">
                <a:solidFill>
                  <a:srgbClr val="002060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B3BC0F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332</a:t>
            </a:r>
            <a:r>
              <a:rPr lang="ru-RU" sz="4000" dirty="0">
                <a:solidFill>
                  <a:srgbClr val="B3BC0F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сотрудников,</a:t>
            </a:r>
            <a:r>
              <a:rPr lang="ru-RU" sz="2000" dirty="0"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них – </a:t>
            </a:r>
            <a:r>
              <a:rPr lang="ru-RU" sz="2800" b="1" dirty="0">
                <a:solidFill>
                  <a:srgbClr val="B3BC0F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82</a:t>
            </a:r>
            <a:r>
              <a:rPr lang="ru-RU" sz="2000" dirty="0"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инженерно-технических работника</a:t>
            </a:r>
          </a:p>
          <a:p>
            <a:endParaRPr lang="ru-RU" sz="1200" dirty="0">
              <a:effectLst/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715D24-1628-6343-936A-7DC24770C000}"/>
              </a:ext>
            </a:extLst>
          </p:cNvPr>
          <p:cNvSpPr txBox="1"/>
          <p:nvPr/>
        </p:nvSpPr>
        <p:spPr>
          <a:xfrm>
            <a:off x="5783580" y="667928"/>
            <a:ext cx="469773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Собственное производство</a:t>
            </a:r>
            <a:r>
              <a:rPr lang="ru-RU" sz="2000" dirty="0"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6490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9 280 </a:t>
            </a:r>
            <a:r>
              <a:rPr lang="ru-RU" sz="4000" b="1" dirty="0">
                <a:solidFill>
                  <a:srgbClr val="006490"/>
                </a:solidFill>
                <a:effectLst/>
                <a:latin typeface="Montserrat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м²</a:t>
            </a:r>
            <a:endParaRPr lang="ru-RU" sz="4000" b="1" dirty="0">
              <a:solidFill>
                <a:srgbClr val="006490"/>
              </a:solidFill>
              <a:effectLst/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202122"/>
              </a:solidFill>
              <a:effectLst/>
              <a:latin typeface="Montserrat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002060"/>
                </a:solidFill>
                <a:effectLst/>
                <a:latin typeface="Montserrat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Создали</a:t>
            </a:r>
            <a:r>
              <a:rPr lang="ru-RU" sz="2000" dirty="0">
                <a:solidFill>
                  <a:srgbClr val="202122"/>
                </a:solidFill>
                <a:effectLst/>
                <a:latin typeface="Montserrat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6490"/>
                </a:solidFill>
                <a:effectLst/>
                <a:latin typeface="Montserrat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80</a:t>
            </a:r>
            <a:r>
              <a:rPr lang="ru-RU" sz="2000" dirty="0">
                <a:solidFill>
                  <a:srgbClr val="202122"/>
                </a:solidFill>
                <a:effectLst/>
                <a:latin typeface="Montserrat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Montserrat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видов сертифицированного водоочистного оборудования </a:t>
            </a:r>
            <a:endParaRPr lang="ru-RU" sz="2000" dirty="0">
              <a:solidFill>
                <a:srgbClr val="002060"/>
              </a:solidFill>
              <a:effectLst/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202122"/>
                </a:solidFill>
                <a:effectLst/>
                <a:latin typeface="Montserrat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000" dirty="0">
              <a:effectLst/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effectLst/>
                <a:latin typeface="Montserrat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Глубина переработки </a:t>
            </a:r>
            <a:r>
              <a:rPr lang="ru-RU" sz="2800" b="1" dirty="0">
                <a:solidFill>
                  <a:srgbClr val="006490"/>
                </a:solidFill>
                <a:effectLst/>
                <a:latin typeface="Montserrat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&gt; 90% </a:t>
            </a:r>
            <a:endParaRPr lang="ru-RU" sz="2800" b="1" dirty="0">
              <a:solidFill>
                <a:srgbClr val="006490"/>
              </a:solidFill>
              <a:effectLst/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202122"/>
                </a:solidFill>
                <a:effectLst/>
                <a:latin typeface="Montserrat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000" dirty="0">
              <a:effectLst/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effectLst/>
                <a:latin typeface="Montserrat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Аккредитованная лаборатория</a:t>
            </a:r>
            <a:r>
              <a:rPr lang="ru-RU" sz="2000" dirty="0">
                <a:solidFill>
                  <a:srgbClr val="002060"/>
                </a:solidFill>
                <a:effectLst/>
                <a:latin typeface="Montserrat" pitchFamily="2" charset="0"/>
              </a:rPr>
              <a:t> контроля качества питьевых и сточных вод</a:t>
            </a:r>
            <a:endParaRPr lang="ru-RU" sz="2000" dirty="0">
              <a:solidFill>
                <a:srgbClr val="002060"/>
              </a:solidFill>
              <a:latin typeface="Montserrat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8D2D87-AD63-B14E-995C-345C81F7F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2393" y="4957923"/>
            <a:ext cx="1504950" cy="117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8113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5029" y="476860"/>
            <a:ext cx="9004040" cy="76620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000" b="1" dirty="0">
                <a:solidFill>
                  <a:srgbClr val="093E51"/>
                </a:solidFill>
                <a:latin typeface="Montserrat" pitchFamily="2" charset="0"/>
              </a:rPr>
              <a:t>Факторы, </a:t>
            </a:r>
            <a:r>
              <a:rPr lang="ru-RU" sz="2000" b="1" dirty="0">
                <a:solidFill>
                  <a:srgbClr val="002060"/>
                </a:solidFill>
                <a:latin typeface="Montserrat" pitchFamily="2" charset="0"/>
              </a:rPr>
              <a:t>влияющие</a:t>
            </a:r>
            <a:r>
              <a:rPr lang="ru-RU" sz="2000" b="1" dirty="0">
                <a:solidFill>
                  <a:srgbClr val="093E51"/>
                </a:solidFill>
                <a:latin typeface="Montserrat" pitchFamily="2" charset="0"/>
              </a:rPr>
              <a:t> на состояние водных объектов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79D0F8-F324-DE4E-81CE-58449C2D92A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9624060" y="-5125"/>
            <a:ext cx="2567940" cy="68631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3928CD-7880-8244-9368-946FC626D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98" y="6185300"/>
            <a:ext cx="1738687" cy="4501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46388B-D321-42A5-AB19-1B0562ACB3D3}"/>
              </a:ext>
            </a:extLst>
          </p:cNvPr>
          <p:cNvSpPr txBox="1"/>
          <p:nvPr/>
        </p:nvSpPr>
        <p:spPr>
          <a:xfrm>
            <a:off x="949390" y="1725045"/>
            <a:ext cx="848385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Сброс хозяйственно-бытовых сточных вод населенных пунктов.</a:t>
            </a:r>
          </a:p>
          <a:p>
            <a:pPr marL="342900" lvl="0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Сброс сточных вод промышленных предприятий.</a:t>
            </a:r>
          </a:p>
          <a:p>
            <a:pPr marL="342900" lvl="0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Сброс дождевых и талых вод через системы ливневой канализации.</a:t>
            </a:r>
          </a:p>
          <a:p>
            <a:pPr marL="342900" lvl="0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Неорганизованное поступление поверхностных вод с прилегающих земель, в том числе поверхностные воды с сельскохозяйственных угодий.</a:t>
            </a: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620213"/>
              </p:ext>
            </p:extLst>
          </p:nvPr>
        </p:nvGraphicFramePr>
        <p:xfrm>
          <a:off x="1708296" y="1389081"/>
          <a:ext cx="7249885" cy="3561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7600">
                  <a:extLst>
                    <a:ext uri="{9D8B030D-6E8A-4147-A177-3AD203B41FA5}">
                      <a16:colId xmlns:a16="http://schemas.microsoft.com/office/drawing/2014/main" val="2354406625"/>
                    </a:ext>
                  </a:extLst>
                </a:gridCol>
                <a:gridCol w="3482285">
                  <a:extLst>
                    <a:ext uri="{9D8B030D-6E8A-4147-A177-3AD203B41FA5}">
                      <a16:colId xmlns:a16="http://schemas.microsoft.com/office/drawing/2014/main" val="2598587377"/>
                    </a:ext>
                  </a:extLst>
                </a:gridCol>
              </a:tblGrid>
              <a:tr h="784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0000500000000000000" pitchFamily="2" charset="-52"/>
                        </a:rPr>
                        <a:t>Показатель</a:t>
                      </a:r>
                      <a:endParaRPr lang="ru-RU" sz="16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0000500000000000000" pitchFamily="2" charset="-52"/>
                        </a:rPr>
                        <a:t>Российская Федерация «рыбхоз»*</a:t>
                      </a:r>
                      <a:endParaRPr lang="ru-RU" sz="16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/>
                </a:tc>
                <a:extLst>
                  <a:ext uri="{0D108BD9-81ED-4DB2-BD59-A6C34878D82A}">
                    <a16:rowId xmlns:a16="http://schemas.microsoft.com/office/drawing/2014/main" val="960263327"/>
                  </a:ext>
                </a:extLst>
              </a:tr>
              <a:tr h="3266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Montserrat" panose="00000500000000000000" pitchFamily="2" charset="-52"/>
                        </a:rPr>
                        <a:t>БПК</a:t>
                      </a:r>
                      <a:r>
                        <a:rPr lang="ru-RU" sz="1600" b="0" baseline="-25000" dirty="0">
                          <a:effectLst/>
                          <a:latin typeface="Montserrat" panose="00000500000000000000" pitchFamily="2" charset="-52"/>
                        </a:rPr>
                        <a:t>5</a:t>
                      </a:r>
                      <a:r>
                        <a:rPr lang="ru-RU" sz="1600" b="0" dirty="0">
                          <a:effectLst/>
                          <a:latin typeface="Montserrat" panose="00000500000000000000" pitchFamily="2" charset="-52"/>
                        </a:rPr>
                        <a:t>, мгО</a:t>
                      </a:r>
                      <a:r>
                        <a:rPr lang="ru-RU" sz="1600" b="0" baseline="-25000" dirty="0">
                          <a:effectLst/>
                          <a:latin typeface="Montserrat" panose="00000500000000000000" pitchFamily="2" charset="-52"/>
                        </a:rPr>
                        <a:t>2</a:t>
                      </a:r>
                      <a:r>
                        <a:rPr lang="ru-RU" sz="1600" b="0" dirty="0">
                          <a:effectLst/>
                          <a:latin typeface="Montserrat" panose="00000500000000000000" pitchFamily="2" charset="-52"/>
                        </a:rPr>
                        <a:t>/дм</a:t>
                      </a:r>
                      <a:r>
                        <a:rPr lang="ru-RU" sz="1600" b="0" baseline="30000" dirty="0">
                          <a:effectLst/>
                          <a:latin typeface="Montserrat" panose="00000500000000000000" pitchFamily="2" charset="-52"/>
                        </a:rPr>
                        <a:t>3</a:t>
                      </a:r>
                      <a:endParaRPr lang="ru-RU" sz="1600" b="0" baseline="300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</a:rPr>
                        <a:t>2,1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/>
                </a:tc>
                <a:extLst>
                  <a:ext uri="{0D108BD9-81ED-4DB2-BD59-A6C34878D82A}">
                    <a16:rowId xmlns:a16="http://schemas.microsoft.com/office/drawing/2014/main" val="324640346"/>
                  </a:ext>
                </a:extLst>
              </a:tr>
              <a:tr h="4899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Montserrat" panose="00000500000000000000" pitchFamily="2" charset="-52"/>
                        </a:rPr>
                        <a:t>Азот аммонийный, мг/дм</a:t>
                      </a:r>
                      <a:r>
                        <a:rPr lang="ru-RU" sz="1600" b="0" baseline="30000" dirty="0">
                          <a:effectLst/>
                          <a:latin typeface="Montserrat" panose="00000500000000000000" pitchFamily="2" charset="-52"/>
                        </a:rPr>
                        <a:t>3</a:t>
                      </a:r>
                      <a:endParaRPr lang="ru-RU" sz="16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</a:rPr>
                        <a:t>0,4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/>
                </a:tc>
                <a:extLst>
                  <a:ext uri="{0D108BD9-81ED-4DB2-BD59-A6C34878D82A}">
                    <a16:rowId xmlns:a16="http://schemas.microsoft.com/office/drawing/2014/main" val="3894920024"/>
                  </a:ext>
                </a:extLst>
              </a:tr>
              <a:tr h="4899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Montserrat" panose="00000500000000000000" pitchFamily="2" charset="-52"/>
                        </a:rPr>
                        <a:t>Азот нитратов, мг/дм</a:t>
                      </a:r>
                      <a:r>
                        <a:rPr lang="ru-RU" sz="1600" b="0" baseline="30000" dirty="0">
                          <a:effectLst/>
                          <a:latin typeface="Montserrat" panose="00000500000000000000" pitchFamily="2" charset="-52"/>
                        </a:rPr>
                        <a:t>3</a:t>
                      </a:r>
                      <a:endParaRPr lang="ru-RU" sz="16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</a:rPr>
                        <a:t>9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/>
                </a:tc>
                <a:extLst>
                  <a:ext uri="{0D108BD9-81ED-4DB2-BD59-A6C34878D82A}">
                    <a16:rowId xmlns:a16="http://schemas.microsoft.com/office/drawing/2014/main" val="3555081568"/>
                  </a:ext>
                </a:extLst>
              </a:tr>
              <a:tr h="4899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Montserrat" panose="00000500000000000000" pitchFamily="2" charset="-52"/>
                        </a:rPr>
                        <a:t>Азот нитритов, мг/дм</a:t>
                      </a:r>
                      <a:r>
                        <a:rPr lang="ru-RU" sz="1600" b="0" baseline="30000" dirty="0">
                          <a:effectLst/>
                          <a:latin typeface="Montserrat" panose="00000500000000000000" pitchFamily="2" charset="-52"/>
                        </a:rPr>
                        <a:t>3</a:t>
                      </a:r>
                      <a:endParaRPr lang="ru-RU" sz="16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</a:rPr>
                        <a:t>0,02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/>
                </a:tc>
                <a:extLst>
                  <a:ext uri="{0D108BD9-81ED-4DB2-BD59-A6C34878D82A}">
                    <a16:rowId xmlns:a16="http://schemas.microsoft.com/office/drawing/2014/main" val="328675800"/>
                  </a:ext>
                </a:extLst>
              </a:tr>
              <a:tr h="4899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Montserrat" panose="00000500000000000000" pitchFamily="2" charset="-52"/>
                        </a:rPr>
                        <a:t>Фосфор фосфатов, мг/дм</a:t>
                      </a:r>
                      <a:r>
                        <a:rPr lang="ru-RU" sz="1600" b="0" baseline="30000" dirty="0">
                          <a:effectLst/>
                          <a:latin typeface="Montserrat" panose="00000500000000000000" pitchFamily="2" charset="-52"/>
                        </a:rPr>
                        <a:t>3</a:t>
                      </a:r>
                      <a:endParaRPr lang="ru-RU" sz="16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</a:rPr>
                        <a:t>0,2 / 0,15 / 0,05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207616574"/>
                  </a:ext>
                </a:extLst>
              </a:tr>
              <a:tr h="4899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Montserrat" panose="00000500000000000000" pitchFamily="2" charset="-52"/>
                        </a:rPr>
                        <a:t>Взвешенные вещества, мг/дм</a:t>
                      </a:r>
                      <a:r>
                        <a:rPr lang="ru-RU" sz="1600" b="0" baseline="30000" dirty="0">
                          <a:effectLst/>
                          <a:latin typeface="Montserrat" panose="00000500000000000000" pitchFamily="2" charset="-52"/>
                        </a:rPr>
                        <a:t>3</a:t>
                      </a:r>
                      <a:endParaRPr lang="ru-RU" sz="16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</a:rPr>
                        <a:t>Ф+0,27/0,75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/>
                </a:tc>
                <a:extLst>
                  <a:ext uri="{0D108BD9-81ED-4DB2-BD59-A6C34878D82A}">
                    <a16:rowId xmlns:a16="http://schemas.microsoft.com/office/drawing/2014/main" val="1147758043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042416" y="476860"/>
            <a:ext cx="8650224" cy="76620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000" b="1" dirty="0">
                <a:solidFill>
                  <a:srgbClr val="002060"/>
                </a:solidFill>
                <a:latin typeface="Montserrat" pitchFamily="2" charset="0"/>
              </a:rPr>
              <a:t>Требования к качеству очищенных сточных вод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79D0F8-F324-DE4E-81CE-58449C2D92A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9624060" y="-5125"/>
            <a:ext cx="2567940" cy="68631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3928CD-7880-8244-9368-946FC626D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98" y="6185300"/>
            <a:ext cx="1738687" cy="4501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C56417-5890-4425-88A5-85D996DEB8A9}"/>
              </a:ext>
            </a:extLst>
          </p:cNvPr>
          <p:cNvSpPr txBox="1"/>
          <p:nvPr/>
        </p:nvSpPr>
        <p:spPr>
          <a:xfrm>
            <a:off x="1642187" y="5096312"/>
            <a:ext cx="7399175" cy="1069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ru-RU" sz="12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* Приказ Министерства сельского хозяйства РФ от 13 декабря 2016 г. N 552 "Об утверждении нормативов качества воды водных объектов рыбохозяйственного значения, в том числе нормативов предельно допустимых концентраций вредных веществ в водах водных объектов рыбохозяйственного значения" (с изменениями и дополнениями).</a:t>
            </a:r>
          </a:p>
        </p:txBody>
      </p:sp>
    </p:spTree>
    <p:extLst>
      <p:ext uri="{BB962C8B-B14F-4D97-AF65-F5344CB8AC3E}">
        <p14:creationId xmlns:p14="http://schemas.microsoft.com/office/powerpoint/2010/main" val="103969884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88069"/>
              </p:ext>
            </p:extLst>
          </p:nvPr>
        </p:nvGraphicFramePr>
        <p:xfrm>
          <a:off x="774442" y="1389081"/>
          <a:ext cx="8650222" cy="4698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2187">
                  <a:extLst>
                    <a:ext uri="{9D8B030D-6E8A-4147-A177-3AD203B41FA5}">
                      <a16:colId xmlns:a16="http://schemas.microsoft.com/office/drawing/2014/main" val="2354406625"/>
                    </a:ext>
                  </a:extLst>
                </a:gridCol>
                <a:gridCol w="1482709">
                  <a:extLst>
                    <a:ext uri="{9D8B030D-6E8A-4147-A177-3AD203B41FA5}">
                      <a16:colId xmlns:a16="http://schemas.microsoft.com/office/drawing/2014/main" val="1625989794"/>
                    </a:ext>
                  </a:extLst>
                </a:gridCol>
                <a:gridCol w="1027225">
                  <a:extLst>
                    <a:ext uri="{9D8B030D-6E8A-4147-A177-3AD203B41FA5}">
                      <a16:colId xmlns:a16="http://schemas.microsoft.com/office/drawing/2014/main" val="3059357787"/>
                    </a:ext>
                  </a:extLst>
                </a:gridCol>
                <a:gridCol w="1295561">
                  <a:extLst>
                    <a:ext uri="{9D8B030D-6E8A-4147-A177-3AD203B41FA5}">
                      <a16:colId xmlns:a16="http://schemas.microsoft.com/office/drawing/2014/main" val="101578873"/>
                    </a:ext>
                  </a:extLst>
                </a:gridCol>
                <a:gridCol w="1149060">
                  <a:extLst>
                    <a:ext uri="{9D8B030D-6E8A-4147-A177-3AD203B41FA5}">
                      <a16:colId xmlns:a16="http://schemas.microsoft.com/office/drawing/2014/main" val="1813442278"/>
                    </a:ext>
                  </a:extLst>
                </a:gridCol>
                <a:gridCol w="1082351">
                  <a:extLst>
                    <a:ext uri="{9D8B030D-6E8A-4147-A177-3AD203B41FA5}">
                      <a16:colId xmlns:a16="http://schemas.microsoft.com/office/drawing/2014/main" val="3948895935"/>
                    </a:ext>
                  </a:extLst>
                </a:gridCol>
                <a:gridCol w="971129">
                  <a:extLst>
                    <a:ext uri="{9D8B030D-6E8A-4147-A177-3AD203B41FA5}">
                      <a16:colId xmlns:a16="http://schemas.microsoft.com/office/drawing/2014/main" val="2598587377"/>
                    </a:ext>
                  </a:extLst>
                </a:gridCol>
              </a:tblGrid>
              <a:tr h="58900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Размер-</a:t>
                      </a:r>
                      <a:r>
                        <a:rPr lang="ru-RU" sz="1600" b="0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ность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B9BD5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Удельное водопотребление, л/</a:t>
                      </a:r>
                      <a:r>
                        <a:rPr lang="ru-RU" sz="1600" b="0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чел∙сут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263327"/>
                  </a:ext>
                </a:extLst>
              </a:tr>
              <a:tr h="382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1472446"/>
                  </a:ext>
                </a:extLst>
              </a:tr>
              <a:tr h="7091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Взвешенные вещества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мг/дм</a:t>
                      </a:r>
                      <a:r>
                        <a:rPr lang="ru-RU" sz="1600" b="0" baseline="300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609,1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478,6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372,2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319,0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268,0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6466019"/>
                  </a:ext>
                </a:extLst>
              </a:tr>
              <a:tr h="3266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БПК</a:t>
                      </a:r>
                      <a:r>
                        <a:rPr lang="ru-RU" sz="1600" b="0" baseline="-250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мгО</a:t>
                      </a:r>
                      <a:r>
                        <a:rPr lang="ru-RU" sz="1600" b="0" baseline="-250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/дм</a:t>
                      </a:r>
                      <a:r>
                        <a:rPr lang="ru-RU" sz="1600" b="0" baseline="300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545,5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428,6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333,3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285,7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640346"/>
                  </a:ext>
                </a:extLst>
              </a:tr>
              <a:tr h="4899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ХПК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мгО</a:t>
                      </a:r>
                      <a:r>
                        <a:rPr lang="ru-RU" sz="1600" b="0" baseline="-250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/дм</a:t>
                      </a:r>
                      <a:r>
                        <a:rPr lang="ru-RU" sz="1600" b="0" baseline="300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1090,9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857,1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666,7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571,4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480,0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4920024"/>
                  </a:ext>
                </a:extLst>
              </a:tr>
              <a:tr h="4899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Азот общий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мг/дм</a:t>
                      </a:r>
                      <a:r>
                        <a:rPr lang="ru-RU" sz="1600" b="0" baseline="300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106,4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83,6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65,0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55,7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46,8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5081568"/>
                  </a:ext>
                </a:extLst>
              </a:tr>
              <a:tr h="4899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Азот аммонийных солей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мг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/дм</a:t>
                      </a:r>
                      <a:r>
                        <a:rPr lang="ru-RU" sz="1600" b="0" baseline="300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62,9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48,9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41,9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35,2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675800"/>
                  </a:ext>
                </a:extLst>
              </a:tr>
              <a:tr h="4899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Фосфор общий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мг/дм</a:t>
                      </a:r>
                      <a:r>
                        <a:rPr lang="ru-RU" sz="1600" b="0" baseline="300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7616574"/>
                  </a:ext>
                </a:extLst>
              </a:tr>
              <a:tr h="4899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Фосфор фосфатов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мг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/дм</a:t>
                      </a:r>
                      <a:r>
                        <a:rPr lang="ru-RU" sz="1600" b="0" baseline="300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7758043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042418" y="476860"/>
            <a:ext cx="8650222" cy="76620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Расчетные концентрации загрязнений в сточных водах в зависимости от удельного водопотребления</a:t>
            </a:r>
            <a:endParaRPr lang="ru-RU" sz="2000" dirty="0">
              <a:solidFill>
                <a:srgbClr val="002060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79D0F8-F324-DE4E-81CE-58449C2D92A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9624060" y="-5125"/>
            <a:ext cx="2567940" cy="68631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3928CD-7880-8244-9368-946FC626D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98" y="6185300"/>
            <a:ext cx="1738687" cy="45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0084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005250"/>
              </p:ext>
            </p:extLst>
          </p:nvPr>
        </p:nvGraphicFramePr>
        <p:xfrm>
          <a:off x="774442" y="1389081"/>
          <a:ext cx="8630816" cy="468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5714">
                  <a:extLst>
                    <a:ext uri="{9D8B030D-6E8A-4147-A177-3AD203B41FA5}">
                      <a16:colId xmlns:a16="http://schemas.microsoft.com/office/drawing/2014/main" val="2354406625"/>
                    </a:ext>
                  </a:extLst>
                </a:gridCol>
                <a:gridCol w="1107657">
                  <a:extLst>
                    <a:ext uri="{9D8B030D-6E8A-4147-A177-3AD203B41FA5}">
                      <a16:colId xmlns:a16="http://schemas.microsoft.com/office/drawing/2014/main" val="1625989794"/>
                    </a:ext>
                  </a:extLst>
                </a:gridCol>
                <a:gridCol w="1284075">
                  <a:extLst>
                    <a:ext uri="{9D8B030D-6E8A-4147-A177-3AD203B41FA5}">
                      <a16:colId xmlns:a16="http://schemas.microsoft.com/office/drawing/2014/main" val="3059357787"/>
                    </a:ext>
                  </a:extLst>
                </a:gridCol>
                <a:gridCol w="1403310">
                  <a:extLst>
                    <a:ext uri="{9D8B030D-6E8A-4147-A177-3AD203B41FA5}">
                      <a16:colId xmlns:a16="http://schemas.microsoft.com/office/drawing/2014/main" val="101578873"/>
                    </a:ext>
                  </a:extLst>
                </a:gridCol>
                <a:gridCol w="1568406">
                  <a:extLst>
                    <a:ext uri="{9D8B030D-6E8A-4147-A177-3AD203B41FA5}">
                      <a16:colId xmlns:a16="http://schemas.microsoft.com/office/drawing/2014/main" val="1813442278"/>
                    </a:ext>
                  </a:extLst>
                </a:gridCol>
                <a:gridCol w="1421654">
                  <a:extLst>
                    <a:ext uri="{9D8B030D-6E8A-4147-A177-3AD203B41FA5}">
                      <a16:colId xmlns:a16="http://schemas.microsoft.com/office/drawing/2014/main" val="3948895935"/>
                    </a:ext>
                  </a:extLst>
                </a:gridCol>
              </a:tblGrid>
              <a:tr h="57613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Размер-</a:t>
                      </a:r>
                      <a:r>
                        <a:rPr lang="ru-RU" sz="1600" b="0" i="1" dirty="0" err="1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ность</a:t>
                      </a:r>
                      <a:endParaRPr lang="ru-RU" sz="1600" b="0" i="1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Тип стока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263327"/>
                  </a:ext>
                </a:extLst>
              </a:tr>
              <a:tr h="374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i="1" dirty="0" err="1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Концентри-рованный</a:t>
                      </a: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Средне-разбавленный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Разбавленный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Очень разбавленный</a:t>
                      </a:r>
                    </a:p>
                  </a:txBody>
                  <a:tcPr marL="18000" marR="18000" marT="0" marB="0" anchor="ctr"/>
                </a:tc>
                <a:extLst>
                  <a:ext uri="{0D108BD9-81ED-4DB2-BD59-A6C34878D82A}">
                    <a16:rowId xmlns:a16="http://schemas.microsoft.com/office/drawing/2014/main" val="1471472446"/>
                  </a:ext>
                </a:extLst>
              </a:tr>
              <a:tr h="6936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Взвешенные вещества</a:t>
                      </a:r>
                      <a:endParaRPr lang="ru-RU" sz="1600" b="0" i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мг/дм</a:t>
                      </a:r>
                      <a:r>
                        <a:rPr lang="ru-RU" sz="1600" b="0" i="1" baseline="300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6466019"/>
                  </a:ext>
                </a:extLst>
              </a:tr>
              <a:tr h="3194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БПК</a:t>
                      </a:r>
                      <a:r>
                        <a:rPr lang="ru-RU" sz="1600" b="0" i="1" baseline="-2500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1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мгО</a:t>
                      </a:r>
                      <a:r>
                        <a:rPr lang="ru-RU" sz="1600" b="0" i="1" baseline="-2500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0" i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/дм</a:t>
                      </a:r>
                      <a:r>
                        <a:rPr lang="ru-RU" sz="1600" b="0" i="1" baseline="3000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1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640346"/>
                  </a:ext>
                </a:extLst>
              </a:tr>
              <a:tr h="4792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ХПК</a:t>
                      </a:r>
                      <a:endParaRPr lang="ru-RU" sz="1600" b="0" i="1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мгО</a:t>
                      </a:r>
                      <a:r>
                        <a:rPr lang="ru-RU" sz="1600" b="0" i="1" baseline="-2500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0" i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/дм</a:t>
                      </a:r>
                      <a:r>
                        <a:rPr lang="ru-RU" sz="1600" b="0" i="1" baseline="3000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1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4920024"/>
                  </a:ext>
                </a:extLst>
              </a:tr>
              <a:tr h="4792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Азот общий</a:t>
                      </a:r>
                      <a:endParaRPr lang="ru-RU" sz="1600" b="0" i="1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мг/дм</a:t>
                      </a:r>
                      <a:r>
                        <a:rPr lang="ru-RU" sz="1600" b="0" i="1" baseline="300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5081568"/>
                  </a:ext>
                </a:extLst>
              </a:tr>
              <a:tr h="7509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Азот аммонийных солей</a:t>
                      </a:r>
                      <a:endParaRPr lang="ru-RU" sz="1600" b="0" i="1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мг</a:t>
                      </a:r>
                      <a:r>
                        <a:rPr lang="en-US" sz="1600" b="0" i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/дм</a:t>
                      </a:r>
                      <a:r>
                        <a:rPr lang="ru-RU" sz="1600" b="0" i="1" baseline="300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675800"/>
                  </a:ext>
                </a:extLst>
              </a:tr>
              <a:tr h="4792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Фосфор общий</a:t>
                      </a:r>
                      <a:endParaRPr lang="ru-RU" sz="1600" b="0" i="1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мг/дм</a:t>
                      </a:r>
                      <a:r>
                        <a:rPr lang="ru-RU" sz="1600" b="0" i="1" baseline="300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7616574"/>
                  </a:ext>
                </a:extLst>
              </a:tr>
              <a:tr h="4957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Фосфор фосфатов</a:t>
                      </a:r>
                      <a:endParaRPr lang="ru-RU" sz="1600" b="0" i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мг</a:t>
                      </a:r>
                      <a:r>
                        <a:rPr lang="en-US" sz="1600" b="0" i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/дм</a:t>
                      </a:r>
                      <a:r>
                        <a:rPr lang="ru-RU" sz="1600" b="0" i="1" baseline="300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1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7758043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042418" y="476860"/>
            <a:ext cx="5871566" cy="76620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Типичный средний состав загрязнений в коммунальных стоках</a:t>
            </a:r>
            <a:endParaRPr lang="ru-RU" sz="2000" dirty="0">
              <a:solidFill>
                <a:srgbClr val="002060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79D0F8-F324-DE4E-81CE-58449C2D92A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9624060" y="-5125"/>
            <a:ext cx="2567940" cy="68631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3928CD-7880-8244-9368-946FC626D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98" y="6185300"/>
            <a:ext cx="1738687" cy="45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4181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2418" y="476860"/>
            <a:ext cx="8581642" cy="76620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Основные технологические параметры очистки активным илом нефтесодержащих сточных вод в смеси с бытовыми стоками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79D0F8-F324-DE4E-81CE-58449C2D92A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9624060" y="-5125"/>
            <a:ext cx="2567940" cy="68631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3928CD-7880-8244-9368-946FC626D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98" y="6185300"/>
            <a:ext cx="1738687" cy="4501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400778-5F07-4AE2-8892-EBF3EA3C3769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04"/>
          <a:stretch/>
        </p:blipFill>
        <p:spPr bwMode="auto">
          <a:xfrm rot="21540000">
            <a:off x="1015971" y="1251451"/>
            <a:ext cx="3906234" cy="48105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Надпись 4">
            <a:extLst>
              <a:ext uri="{FF2B5EF4-FFF2-40B4-BE49-F238E27FC236}">
                <a16:creationId xmlns:a16="http://schemas.microsoft.com/office/drawing/2014/main" id="{2A493827-59D9-40EF-AE8F-EEB729A8E6F4}"/>
              </a:ext>
            </a:extLst>
          </p:cNvPr>
          <p:cNvSpPr txBox="1"/>
          <p:nvPr/>
        </p:nvSpPr>
        <p:spPr>
          <a:xfrm>
            <a:off x="5570375" y="2628583"/>
            <a:ext cx="3989595" cy="2342051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e-BY" sz="16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1 – первая ступень оч</a:t>
            </a:r>
            <a:r>
              <a:rPr lang="ru-RU" sz="16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be-BY" sz="16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стки;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e-BY" sz="16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2 – вторая ступень очистки;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16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– одноступенчатая установка;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II </a:t>
            </a:r>
            <a:r>
              <a:rPr lang="be-BY" sz="16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– двухступенчатая установка в целом;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––</a:t>
            </a:r>
            <a:r>
              <a:rPr lang="be-BY" sz="16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БПК</a:t>
            </a:r>
            <a:r>
              <a:rPr lang="be-BY" sz="1600" baseline="-250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полн</a:t>
            </a:r>
            <a:r>
              <a:rPr lang="be-BY" sz="16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–– </a:t>
            </a:r>
            <a:r>
              <a:rPr lang="be-BY" sz="1600" b="1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∙ </a:t>
            </a:r>
            <a:r>
              <a:rPr lang="ru-RU" sz="1600" b="1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–– </a:t>
            </a:r>
            <a:r>
              <a:rPr lang="ru-RU" sz="16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содержание нефтепродуктов.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1CA077FE-4B30-4AAD-8837-FF699C465737}"/>
              </a:ext>
            </a:extLst>
          </p:cNvPr>
          <p:cNvSpPr/>
          <p:nvPr/>
        </p:nvSpPr>
        <p:spPr>
          <a:xfrm>
            <a:off x="1352939" y="3209731"/>
            <a:ext cx="783771" cy="1371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42663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2418" y="476860"/>
            <a:ext cx="8581642" cy="76620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Нагрузка на активный ил по органическим загрязнениям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79D0F8-F324-DE4E-81CE-58449C2D92A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9624060" y="-5125"/>
            <a:ext cx="2567940" cy="68631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3928CD-7880-8244-9368-946FC626D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98" y="6185300"/>
            <a:ext cx="1738687" cy="450166"/>
          </a:xfrm>
          <a:prstGeom prst="rect">
            <a:avLst/>
          </a:prstGeom>
        </p:spPr>
      </p:pic>
      <p:sp>
        <p:nvSpPr>
          <p:cNvPr id="10" name="Надпись 4">
            <a:extLst>
              <a:ext uri="{FF2B5EF4-FFF2-40B4-BE49-F238E27FC236}">
                <a16:creationId xmlns:a16="http://schemas.microsoft.com/office/drawing/2014/main" id="{2A493827-59D9-40EF-AE8F-EEB729A8E6F4}"/>
              </a:ext>
            </a:extLst>
          </p:cNvPr>
          <p:cNvSpPr txBox="1"/>
          <p:nvPr/>
        </p:nvSpPr>
        <p:spPr>
          <a:xfrm>
            <a:off x="1042418" y="1243060"/>
            <a:ext cx="6097554" cy="2034275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Совместная очистка производственных и бытовых сточных вод: нагрузка на ил менее 0,2 кг БПК</a:t>
            </a:r>
            <a:r>
              <a:rPr lang="ru-RU" sz="1600" baseline="-250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полн</a:t>
            </a:r>
            <a:r>
              <a:rPr lang="ru-RU" sz="16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/кг сухого беззольного вещества активного ила в сутки.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Концентрированные хозяйственно-бытовых сточных вод до требований «рыбхоз»: менее 0,05 кг БПК</a:t>
            </a:r>
            <a:r>
              <a:rPr lang="ru-RU" sz="1600" baseline="-250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16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/кг сухого беззольного вещества активного ила в сутки.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206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Аэробный возраст активного ила – не менее 20 суток.</a:t>
            </a:r>
            <a:endParaRPr lang="ru-RU" sz="1600" dirty="0">
              <a:solidFill>
                <a:srgbClr val="002060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F3102A-5D50-4957-B23A-6DF3E72E26CD}"/>
              </a:ext>
            </a:extLst>
          </p:cNvPr>
          <p:cNvSpPr txBox="1"/>
          <p:nvPr/>
        </p:nvSpPr>
        <p:spPr>
          <a:xfrm>
            <a:off x="1042418" y="3266237"/>
            <a:ext cx="8581642" cy="323165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600" b="1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Возможные последствия:</a:t>
            </a: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6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ри низкой нагрузке по органическим соединениям (менее 0,080÷0,1 </a:t>
            </a:r>
            <a:r>
              <a:rPr lang="ru-RU" sz="1600" dirty="0" err="1">
                <a:solidFill>
                  <a:srgbClr val="00206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1600" dirty="0" err="1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гБПК</a:t>
            </a:r>
            <a:r>
              <a:rPr lang="ru-RU" sz="1600" baseline="-25000" dirty="0" err="1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полн</a:t>
            </a:r>
            <a:r>
              <a:rPr lang="ru-RU" sz="16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1600" dirty="0" err="1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кгБВАИ</a:t>
            </a:r>
            <a:r>
              <a:rPr lang="ru-RU" sz="16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) - рост нитчатых микроорганизмов (чаще всего рода </a:t>
            </a:r>
            <a:r>
              <a:rPr lang="ru-RU" sz="1600" i="1" dirty="0" err="1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Nocardia</a:t>
            </a:r>
            <a:r>
              <a:rPr lang="ru-RU" sz="16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 и </a:t>
            </a:r>
            <a:r>
              <a:rPr lang="ru-RU" sz="1600" i="1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M. </a:t>
            </a:r>
            <a:r>
              <a:rPr lang="ru-RU" sz="1600" i="1" dirty="0" err="1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Parvicella</a:t>
            </a:r>
            <a:r>
              <a:rPr lang="ru-RU" sz="16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иловый индекс – более 160- 200 г/см</a:t>
            </a:r>
            <a:r>
              <a:rPr lang="ru-RU" sz="1600" baseline="300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16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sz="1600" baseline="300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снижение эффективности работы вторичных отстойников (в классической схеме очистных сооружений); </a:t>
            </a:r>
          </a:p>
          <a:p>
            <a:pPr algn="just">
              <a:spcAft>
                <a:spcPts val="800"/>
              </a:spcAft>
            </a:pPr>
            <a:r>
              <a:rPr lang="ru-RU" sz="1600" b="1" dirty="0">
                <a:solidFill>
                  <a:srgbClr val="00206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Решение:</a:t>
            </a:r>
          </a:p>
          <a:p>
            <a:pPr algn="just">
              <a:spcAft>
                <a:spcPts val="800"/>
              </a:spcAft>
            </a:pPr>
            <a:r>
              <a:rPr lang="ru-RU" sz="1600" dirty="0">
                <a:solidFill>
                  <a:srgbClr val="00206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Доочистка - защита от выноса взвешенных веществ.</a:t>
            </a:r>
          </a:p>
          <a:p>
            <a:pPr algn="just">
              <a:spcAft>
                <a:spcPts val="800"/>
              </a:spcAft>
            </a:pPr>
            <a:r>
              <a:rPr lang="ru-RU" sz="1600" dirty="0">
                <a:solidFill>
                  <a:srgbClr val="00206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ru-RU" sz="2000" b="1" dirty="0">
                <a:solidFill>
                  <a:srgbClr val="00206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или... Применение МБР</a:t>
            </a:r>
          </a:p>
        </p:txBody>
      </p:sp>
      <p:sp>
        <p:nvSpPr>
          <p:cNvPr id="4" name="Правая фигурная скобка 3">
            <a:extLst>
              <a:ext uri="{FF2B5EF4-FFF2-40B4-BE49-F238E27FC236}">
                <a16:creationId xmlns:a16="http://schemas.microsoft.com/office/drawing/2014/main" id="{45C0E862-1FC6-4302-A6EF-0D6763632B16}"/>
              </a:ext>
            </a:extLst>
          </p:cNvPr>
          <p:cNvSpPr/>
          <p:nvPr/>
        </p:nvSpPr>
        <p:spPr>
          <a:xfrm>
            <a:off x="7389845" y="1243060"/>
            <a:ext cx="559837" cy="2023177"/>
          </a:xfrm>
          <a:prstGeom prst="righ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991D1A-3617-43E2-8725-C628BF700FE0}"/>
              </a:ext>
            </a:extLst>
          </p:cNvPr>
          <p:cNvSpPr txBox="1"/>
          <p:nvPr/>
        </p:nvSpPr>
        <p:spPr>
          <a:xfrm>
            <a:off x="7977161" y="1839149"/>
            <a:ext cx="1674378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Montserrat" panose="00000500000000000000" pitchFamily="2" charset="-52"/>
              </a:rPr>
              <a:t>ЗНАЧИТЕЛЬНЫЙ ОБЪЕМ АЭРАЦИОННЫХ СООРУЖЕНИЙ</a:t>
            </a:r>
          </a:p>
        </p:txBody>
      </p:sp>
    </p:spTree>
    <p:extLst>
      <p:ext uri="{BB962C8B-B14F-4D97-AF65-F5344CB8AC3E}">
        <p14:creationId xmlns:p14="http://schemas.microsoft.com/office/powerpoint/2010/main" val="356777441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8028</TotalTime>
  <Words>1052</Words>
  <Application>Microsoft Office PowerPoint</Application>
  <PresentationFormat>Широкоэкранный</PresentationFormat>
  <Paragraphs>251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Calibri</vt:lpstr>
      <vt:lpstr>Arial</vt:lpstr>
      <vt:lpstr>Wingdings</vt:lpstr>
      <vt:lpstr>Montserrat</vt:lpstr>
      <vt:lpstr>Тема Office</vt:lpstr>
      <vt:lpstr>ОПЫТ ПРИМЕНЕНИЯ ПЛОСКИХ БЕЗРАМНЫХ УЛЬТРАФИЛЬТРАЦИОННЫХ МЕМБРАН ДЛЯ БИОЛОГИЧЕСКОЙ ОЧИСТКИ ВЫСОКОКОНЦЕНТРИРОВАННЫХ БЫТОВЫХ СТОЧНЫХ ВОД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Реконструкция очистных сооружений</dc:title>
  <dc:creator>Валерий Л. Еловик</dc:creator>
  <cp:lastModifiedBy>oleg_a</cp:lastModifiedBy>
  <cp:revision>239</cp:revision>
  <dcterms:created xsi:type="dcterms:W3CDTF">2021-01-29T10:50:29Z</dcterms:created>
  <dcterms:modified xsi:type="dcterms:W3CDTF">2024-05-21T10:12:55Z</dcterms:modified>
</cp:coreProperties>
</file>