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0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2.jpg" ContentType="image/jpeg"/>
  <Override PartName="/ppt/media/image23.jpg" ContentType="image/jpeg"/>
  <Override PartName="/ppt/media/image24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6" r:id="rId2"/>
    <p:sldId id="288" r:id="rId3"/>
    <p:sldId id="301" r:id="rId4"/>
    <p:sldId id="302" r:id="rId5"/>
    <p:sldId id="304" r:id="rId6"/>
    <p:sldId id="303" r:id="rId7"/>
    <p:sldId id="298" r:id="rId8"/>
    <p:sldId id="300" r:id="rId9"/>
    <p:sldId id="309" r:id="rId10"/>
    <p:sldId id="307" r:id="rId11"/>
    <p:sldId id="306" r:id="rId12"/>
    <p:sldId id="305" r:id="rId13"/>
    <p:sldId id="308" r:id="rId14"/>
    <p:sldId id="299" r:id="rId15"/>
    <p:sldId id="295" r:id="rId16"/>
  </p:sldIdLst>
  <p:sldSz cx="20104100" cy="11309350"/>
  <p:notesSz cx="20104100" cy="11309350"/>
  <p:embeddedFontLst>
    <p:embeddedFont>
      <p:font typeface="Montserrat" panose="00000500000000000000" pitchFamily="2" charset="-52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C428"/>
    <a:srgbClr val="006991"/>
    <a:srgbClr val="00523D"/>
    <a:srgbClr val="003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8"/>
    <p:restoredTop sz="95113"/>
  </p:normalViewPr>
  <p:slideViewPr>
    <p:cSldViewPr snapToGrid="0">
      <p:cViewPr varScale="1">
        <p:scale>
          <a:sx n="64" d="100"/>
          <a:sy n="64" d="100"/>
        </p:scale>
        <p:origin x="76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Исходная</c:v>
          </c:tx>
          <c:spPr>
            <a:ln w="635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cat>
            <c:numRef>
              <c:f>Лист1!$B$3:$B$21</c:f>
              <c:numCache>
                <c:formatCode>dd/mm/yy\ h:mm;@</c:formatCode>
                <c:ptCount val="19"/>
                <c:pt idx="0">
                  <c:v>44829.652777777781</c:v>
                </c:pt>
                <c:pt idx="1">
                  <c:v>44830.4375</c:v>
                </c:pt>
                <c:pt idx="2">
                  <c:v>44830.677777777775</c:v>
                </c:pt>
                <c:pt idx="3">
                  <c:v>44831.420138888891</c:v>
                </c:pt>
                <c:pt idx="4">
                  <c:v>44831.636805555558</c:v>
                </c:pt>
                <c:pt idx="5">
                  <c:v>44832.427083333336</c:v>
                </c:pt>
                <c:pt idx="6">
                  <c:v>44832.548611111109</c:v>
                </c:pt>
                <c:pt idx="7">
                  <c:v>44833.427777777775</c:v>
                </c:pt>
                <c:pt idx="8">
                  <c:v>44833.552083333336</c:v>
                </c:pt>
                <c:pt idx="9">
                  <c:v>44834.413194444445</c:v>
                </c:pt>
                <c:pt idx="10">
                  <c:v>44834.503472222219</c:v>
                </c:pt>
                <c:pt idx="11">
                  <c:v>44834.738194444442</c:v>
                </c:pt>
                <c:pt idx="12">
                  <c:v>44835.388888888891</c:v>
                </c:pt>
                <c:pt idx="13">
                  <c:v>44835.861111111109</c:v>
                </c:pt>
                <c:pt idx="14">
                  <c:v>44836.430555555555</c:v>
                </c:pt>
                <c:pt idx="15">
                  <c:v>44836.681944444441</c:v>
                </c:pt>
                <c:pt idx="16">
                  <c:v>44836.792361111111</c:v>
                </c:pt>
                <c:pt idx="17">
                  <c:v>44837.427083333336</c:v>
                </c:pt>
              </c:numCache>
            </c:numRef>
          </c:cat>
          <c:val>
            <c:numRef>
              <c:f>Лист1!$C$3:$C$21</c:f>
              <c:numCache>
                <c:formatCode>General</c:formatCode>
                <c:ptCount val="19"/>
                <c:pt idx="0">
                  <c:v>2.36</c:v>
                </c:pt>
                <c:pt idx="1">
                  <c:v>2.5</c:v>
                </c:pt>
                <c:pt idx="2">
                  <c:v>2.23</c:v>
                </c:pt>
                <c:pt idx="3">
                  <c:v>2.86</c:v>
                </c:pt>
                <c:pt idx="4">
                  <c:v>2.6240000000000001</c:v>
                </c:pt>
                <c:pt idx="5">
                  <c:v>2.552</c:v>
                </c:pt>
                <c:pt idx="6">
                  <c:v>2.8039999999999998</c:v>
                </c:pt>
                <c:pt idx="7">
                  <c:v>2.68</c:v>
                </c:pt>
                <c:pt idx="8">
                  <c:v>3.3039999999999998</c:v>
                </c:pt>
                <c:pt idx="9">
                  <c:v>2.88</c:v>
                </c:pt>
                <c:pt idx="10">
                  <c:v>3.32</c:v>
                </c:pt>
                <c:pt idx="11">
                  <c:v>3.2759999999999998</c:v>
                </c:pt>
                <c:pt idx="12">
                  <c:v>3.2160000000000002</c:v>
                </c:pt>
                <c:pt idx="13">
                  <c:v>3.32</c:v>
                </c:pt>
                <c:pt idx="14">
                  <c:v>3.1280000000000001</c:v>
                </c:pt>
                <c:pt idx="17">
                  <c:v>2.98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76D-4C1D-8FE6-E3CEB31978F3}"/>
            </c:ext>
          </c:extLst>
        </c:ser>
        <c:ser>
          <c:idx val="7"/>
          <c:order val="1"/>
          <c:tx>
            <c:v>БС</c:v>
          </c:tx>
          <c:spPr>
            <a:ln w="635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Лист1!$B$3:$B$21</c:f>
              <c:numCache>
                <c:formatCode>dd/mm/yy\ h:mm;@</c:formatCode>
                <c:ptCount val="19"/>
                <c:pt idx="0">
                  <c:v>44829.652777777781</c:v>
                </c:pt>
                <c:pt idx="1">
                  <c:v>44830.4375</c:v>
                </c:pt>
                <c:pt idx="2">
                  <c:v>44830.677777777775</c:v>
                </c:pt>
                <c:pt idx="3">
                  <c:v>44831.420138888891</c:v>
                </c:pt>
                <c:pt idx="4">
                  <c:v>44831.636805555558</c:v>
                </c:pt>
                <c:pt idx="5">
                  <c:v>44832.427083333336</c:v>
                </c:pt>
                <c:pt idx="6">
                  <c:v>44832.548611111109</c:v>
                </c:pt>
                <c:pt idx="7">
                  <c:v>44833.427777777775</c:v>
                </c:pt>
                <c:pt idx="8">
                  <c:v>44833.552083333336</c:v>
                </c:pt>
                <c:pt idx="9">
                  <c:v>44834.413194444445</c:v>
                </c:pt>
                <c:pt idx="10">
                  <c:v>44834.503472222219</c:v>
                </c:pt>
                <c:pt idx="11">
                  <c:v>44834.738194444442</c:v>
                </c:pt>
                <c:pt idx="12">
                  <c:v>44835.388888888891</c:v>
                </c:pt>
                <c:pt idx="13">
                  <c:v>44835.861111111109</c:v>
                </c:pt>
                <c:pt idx="14">
                  <c:v>44836.430555555555</c:v>
                </c:pt>
                <c:pt idx="15">
                  <c:v>44836.681944444441</c:v>
                </c:pt>
                <c:pt idx="16">
                  <c:v>44836.792361111111</c:v>
                </c:pt>
                <c:pt idx="17">
                  <c:v>44837.427083333336</c:v>
                </c:pt>
              </c:numCache>
            </c:numRef>
          </c:cat>
          <c:val>
            <c:numRef>
              <c:f>Лист1!$F$3:$F$21</c:f>
              <c:numCache>
                <c:formatCode>General</c:formatCode>
                <c:ptCount val="19"/>
                <c:pt idx="1">
                  <c:v>0.52400000000000002</c:v>
                </c:pt>
                <c:pt idx="2">
                  <c:v>0.55100000000000005</c:v>
                </c:pt>
                <c:pt idx="3">
                  <c:v>0.53500000000000003</c:v>
                </c:pt>
                <c:pt idx="4">
                  <c:v>0.29399999999999998</c:v>
                </c:pt>
                <c:pt idx="5">
                  <c:v>5.5999999999999999E-3</c:v>
                </c:pt>
                <c:pt idx="6">
                  <c:v>1.6000000000000001E-3</c:v>
                </c:pt>
                <c:pt idx="7">
                  <c:v>4.1000000000000003E-3</c:v>
                </c:pt>
                <c:pt idx="8">
                  <c:v>3.5000000000000001E-3</c:v>
                </c:pt>
                <c:pt idx="9">
                  <c:v>4.4999999999999997E-3</c:v>
                </c:pt>
                <c:pt idx="10">
                  <c:v>1E-3</c:v>
                </c:pt>
                <c:pt idx="11">
                  <c:v>5.7000000000000002E-3</c:v>
                </c:pt>
                <c:pt idx="12">
                  <c:v>6.0000000000000001E-3</c:v>
                </c:pt>
                <c:pt idx="13">
                  <c:v>5.0000000000000001E-3</c:v>
                </c:pt>
                <c:pt idx="14">
                  <c:v>2.7000000000000001E-3</c:v>
                </c:pt>
                <c:pt idx="15">
                  <c:v>5.5999999999999999E-3</c:v>
                </c:pt>
                <c:pt idx="16">
                  <c:v>7.0000000000000001E-3</c:v>
                </c:pt>
                <c:pt idx="17">
                  <c:v>7.0000000000000001E-3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6D-4C1D-8FE6-E3CEB31978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marker val="1"/>
        <c:smooth val="0"/>
        <c:axId val="1846836047"/>
        <c:axId val="1846838127"/>
      </c:lineChart>
      <c:catAx>
        <c:axId val="1846836047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>
                    <a:solidFill>
                      <a:srgbClr val="FFFF00"/>
                    </a:solidFill>
                  </a:defRPr>
                </a:pPr>
                <a:r>
                  <a:rPr lang="ru-RU">
                    <a:solidFill>
                      <a:srgbClr val="FFFF00"/>
                    </a:solidFill>
                  </a:rPr>
                  <a:t>Время отбора проб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dd/mm/yy\ h:mm;@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FFFF00"/>
            </a:solidFill>
            <a:round/>
          </a:ln>
          <a:effectLst/>
        </c:spPr>
        <c:txPr>
          <a:bodyPr rot="-2700000" vert="horz"/>
          <a:lstStyle/>
          <a:p>
            <a:pPr>
              <a:defRPr>
                <a:solidFill>
                  <a:srgbClr val="FFFF00"/>
                </a:solidFill>
              </a:defRPr>
            </a:pPr>
            <a:endParaRPr lang="ru-RU"/>
          </a:p>
        </c:txPr>
        <c:crossAx val="1846838127"/>
        <c:crosses val="autoZero"/>
        <c:auto val="0"/>
        <c:lblAlgn val="ctr"/>
        <c:lblOffset val="100"/>
        <c:tickMarkSkip val="1"/>
        <c:noMultiLvlLbl val="0"/>
      </c:catAx>
      <c:valAx>
        <c:axId val="1846838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FFFF00"/>
                    </a:solidFill>
                  </a:defRPr>
                </a:pPr>
                <a:r>
                  <a:rPr lang="ru-RU">
                    <a:solidFill>
                      <a:srgbClr val="FFFF00"/>
                    </a:solidFill>
                  </a:rPr>
                  <a:t>Сероводород, мг/л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rgbClr val="FFFF00"/>
                </a:solidFill>
              </a:defRPr>
            </a:pPr>
            <a:endParaRPr lang="ru-RU"/>
          </a:p>
        </c:txPr>
        <c:crossAx val="1846836047"/>
        <c:crosses val="autoZero"/>
        <c:crossBetween val="midCat"/>
      </c:valAx>
    </c:plotArea>
    <c:legend>
      <c:legendPos val="r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>
              <a:solidFill>
                <a:srgbClr val="FFFF00"/>
              </a:solidFill>
            </a:defRPr>
          </a:pPr>
          <a:endParaRPr lang="ru-RU"/>
        </a:p>
      </c:txPr>
    </c:legend>
    <c:plotVisOnly val="1"/>
    <c:dispBlanksAs val="gap"/>
    <c:showDLblsOverMax val="0"/>
    <c:extLst/>
  </c:chart>
  <c:spPr>
    <a:noFill/>
    <a:ln>
      <a:noFill/>
    </a:ln>
  </c:spPr>
  <c:txPr>
    <a:bodyPr/>
    <a:lstStyle/>
    <a:p>
      <a:pPr>
        <a:defRPr sz="2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77C95-4EBB-3C46-8FF5-A794E3DEB3F0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3064D-5E18-614C-B98C-2AB850F9C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55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72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86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37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56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82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8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88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5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95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3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70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53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90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23064D-5E18-614C-B98C-2AB850F9C3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6AC886AA-E44B-A941-A049-F14E26FFC54F}"/>
              </a:ext>
            </a:extLst>
          </p:cNvPr>
          <p:cNvSpPr/>
          <p:nvPr userDrawn="1"/>
        </p:nvSpPr>
        <p:spPr>
          <a:xfrm>
            <a:off x="0" y="0"/>
            <a:ext cx="20104098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96E459C6-614C-424F-8A02-59167D083DB4}"/>
              </a:ext>
            </a:extLst>
          </p:cNvPr>
          <p:cNvSpPr/>
          <p:nvPr userDrawn="1"/>
        </p:nvSpPr>
        <p:spPr>
          <a:xfrm>
            <a:off x="680610" y="5758986"/>
            <a:ext cx="4624705" cy="4544695"/>
          </a:xfrm>
          <a:custGeom>
            <a:avLst/>
            <a:gdLst/>
            <a:ahLst/>
            <a:cxnLst/>
            <a:rect l="l" t="t" r="r" b="b"/>
            <a:pathLst>
              <a:path w="4624705" h="4544695">
                <a:moveTo>
                  <a:pt x="2302390" y="0"/>
                </a:moveTo>
                <a:lnTo>
                  <a:pt x="2299634" y="93725"/>
                </a:lnTo>
                <a:lnTo>
                  <a:pt x="2293220" y="186499"/>
                </a:lnTo>
                <a:lnTo>
                  <a:pt x="2283217" y="278249"/>
                </a:lnTo>
                <a:lnTo>
                  <a:pt x="2269696" y="368905"/>
                </a:lnTo>
                <a:lnTo>
                  <a:pt x="2252726" y="458395"/>
                </a:lnTo>
                <a:lnTo>
                  <a:pt x="2232375" y="546647"/>
                </a:lnTo>
                <a:lnTo>
                  <a:pt x="2208714" y="633591"/>
                </a:lnTo>
                <a:lnTo>
                  <a:pt x="2181810" y="719155"/>
                </a:lnTo>
                <a:lnTo>
                  <a:pt x="2151735" y="803269"/>
                </a:lnTo>
                <a:lnTo>
                  <a:pt x="2118557" y="885860"/>
                </a:lnTo>
                <a:lnTo>
                  <a:pt x="2082345" y="966858"/>
                </a:lnTo>
                <a:lnTo>
                  <a:pt x="2043169" y="1046191"/>
                </a:lnTo>
                <a:lnTo>
                  <a:pt x="2001097" y="1123788"/>
                </a:lnTo>
                <a:lnTo>
                  <a:pt x="1956201" y="1199578"/>
                </a:lnTo>
                <a:lnTo>
                  <a:pt x="1908548" y="1273490"/>
                </a:lnTo>
                <a:lnTo>
                  <a:pt x="1858207" y="1345452"/>
                </a:lnTo>
                <a:lnTo>
                  <a:pt x="1805250" y="1415394"/>
                </a:lnTo>
                <a:lnTo>
                  <a:pt x="1749744" y="1483243"/>
                </a:lnTo>
                <a:lnTo>
                  <a:pt x="1691758" y="1548929"/>
                </a:lnTo>
                <a:lnTo>
                  <a:pt x="1631363" y="1612380"/>
                </a:lnTo>
                <a:lnTo>
                  <a:pt x="1567733" y="1674398"/>
                </a:lnTo>
                <a:lnTo>
                  <a:pt x="1501771" y="1733968"/>
                </a:lnTo>
                <a:lnTo>
                  <a:pt x="1433552" y="1791015"/>
                </a:lnTo>
                <a:lnTo>
                  <a:pt x="1363150" y="1845468"/>
                </a:lnTo>
                <a:lnTo>
                  <a:pt x="1290639" y="1897252"/>
                </a:lnTo>
                <a:lnTo>
                  <a:pt x="1216091" y="1946293"/>
                </a:lnTo>
                <a:lnTo>
                  <a:pt x="1139582" y="1992520"/>
                </a:lnTo>
                <a:lnTo>
                  <a:pt x="1061184" y="2035857"/>
                </a:lnTo>
                <a:lnTo>
                  <a:pt x="980972" y="2076232"/>
                </a:lnTo>
                <a:lnTo>
                  <a:pt x="899019" y="2113571"/>
                </a:lnTo>
                <a:lnTo>
                  <a:pt x="815400" y="2147802"/>
                </a:lnTo>
                <a:lnTo>
                  <a:pt x="730188" y="2178849"/>
                </a:lnTo>
                <a:lnTo>
                  <a:pt x="643456" y="2206641"/>
                </a:lnTo>
                <a:lnTo>
                  <a:pt x="555279" y="2231104"/>
                </a:lnTo>
                <a:lnTo>
                  <a:pt x="465731" y="2252164"/>
                </a:lnTo>
                <a:lnTo>
                  <a:pt x="374885" y="2269748"/>
                </a:lnTo>
                <a:lnTo>
                  <a:pt x="282815" y="2283783"/>
                </a:lnTo>
                <a:lnTo>
                  <a:pt x="189595" y="2294195"/>
                </a:lnTo>
                <a:lnTo>
                  <a:pt x="95298" y="2300910"/>
                </a:lnTo>
                <a:lnTo>
                  <a:pt x="0" y="2303856"/>
                </a:lnTo>
                <a:lnTo>
                  <a:pt x="186755" y="2310773"/>
                </a:lnTo>
                <a:lnTo>
                  <a:pt x="369505" y="2332102"/>
                </a:lnTo>
                <a:lnTo>
                  <a:pt x="547685" y="2367286"/>
                </a:lnTo>
                <a:lnTo>
                  <a:pt x="720731" y="2415767"/>
                </a:lnTo>
                <a:lnTo>
                  <a:pt x="888079" y="2476986"/>
                </a:lnTo>
                <a:lnTo>
                  <a:pt x="1049165" y="2550385"/>
                </a:lnTo>
                <a:lnTo>
                  <a:pt x="1203425" y="2635407"/>
                </a:lnTo>
                <a:lnTo>
                  <a:pt x="1350294" y="2731493"/>
                </a:lnTo>
                <a:lnTo>
                  <a:pt x="1489208" y="2838085"/>
                </a:lnTo>
                <a:lnTo>
                  <a:pt x="1619603" y="2954624"/>
                </a:lnTo>
                <a:lnTo>
                  <a:pt x="1740916" y="3080553"/>
                </a:lnTo>
                <a:lnTo>
                  <a:pt x="1852581" y="3215314"/>
                </a:lnTo>
                <a:lnTo>
                  <a:pt x="1954034" y="3358349"/>
                </a:lnTo>
                <a:lnTo>
                  <a:pt x="2044713" y="3509098"/>
                </a:lnTo>
                <a:lnTo>
                  <a:pt x="2124051" y="3667005"/>
                </a:lnTo>
                <a:lnTo>
                  <a:pt x="2191486" y="3831511"/>
                </a:lnTo>
                <a:lnTo>
                  <a:pt x="2246452" y="4002058"/>
                </a:lnTo>
                <a:lnTo>
                  <a:pt x="2288387" y="4178088"/>
                </a:lnTo>
                <a:lnTo>
                  <a:pt x="2316725" y="4359043"/>
                </a:lnTo>
                <a:lnTo>
                  <a:pt x="2330902" y="4544364"/>
                </a:lnTo>
                <a:lnTo>
                  <a:pt x="2317091" y="2291762"/>
                </a:lnTo>
                <a:lnTo>
                  <a:pt x="4624675" y="2277951"/>
                </a:lnTo>
                <a:lnTo>
                  <a:pt x="4436750" y="2270121"/>
                </a:lnTo>
                <a:lnTo>
                  <a:pt x="4252922" y="2247705"/>
                </a:lnTo>
                <a:lnTo>
                  <a:pt x="4073767" y="2211272"/>
                </a:lnTo>
                <a:lnTo>
                  <a:pt x="3899862" y="2161394"/>
                </a:lnTo>
                <a:lnTo>
                  <a:pt x="3731786" y="2098641"/>
                </a:lnTo>
                <a:lnTo>
                  <a:pt x="3570114" y="2023582"/>
                </a:lnTo>
                <a:lnTo>
                  <a:pt x="3415424" y="1936788"/>
                </a:lnTo>
                <a:lnTo>
                  <a:pt x="3268294" y="1838829"/>
                </a:lnTo>
                <a:lnTo>
                  <a:pt x="3129299" y="1730275"/>
                </a:lnTo>
                <a:lnTo>
                  <a:pt x="2999018" y="1611696"/>
                </a:lnTo>
                <a:lnTo>
                  <a:pt x="2878027" y="1483664"/>
                </a:lnTo>
                <a:lnTo>
                  <a:pt x="2766904" y="1346747"/>
                </a:lnTo>
                <a:lnTo>
                  <a:pt x="2666224" y="1201515"/>
                </a:lnTo>
                <a:lnTo>
                  <a:pt x="2576567" y="1048540"/>
                </a:lnTo>
                <a:lnTo>
                  <a:pt x="2498508" y="888392"/>
                </a:lnTo>
                <a:lnTo>
                  <a:pt x="2432625" y="721639"/>
                </a:lnTo>
                <a:lnTo>
                  <a:pt x="2379494" y="548854"/>
                </a:lnTo>
                <a:lnTo>
                  <a:pt x="2339693" y="370605"/>
                </a:lnTo>
                <a:lnTo>
                  <a:pt x="2313800" y="187464"/>
                </a:lnTo>
                <a:lnTo>
                  <a:pt x="23023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43F6BF-08D3-6545-AA17-7F3DB39039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669" y="628246"/>
            <a:ext cx="1452562" cy="10458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27BC1AB-C0E3-1A43-897C-A7C4686AF1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66"/>
            <a:ext cx="20104100" cy="11319482"/>
          </a:xfrm>
          <a:prstGeom prst="rect">
            <a:avLst/>
          </a:prstGeom>
        </p:spPr>
      </p:pic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8979257" y="10451351"/>
            <a:ext cx="445393" cy="287654"/>
          </a:xfrm>
          <a:prstGeom prst="rect">
            <a:avLst/>
          </a:prstGeom>
        </p:spPr>
        <p:txBody>
          <a:bodyPr lIns="0" tIns="0" rIns="0" bIns="0"/>
          <a:lstStyle>
            <a:lvl1pPr>
              <a:defRPr sz="205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64E4AE-8D19-6F4E-BFF1-47F704C4AF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0440035"/>
            <a:ext cx="762000" cy="548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without picture">
    <p:bg>
      <p:bgPr>
        <a:solidFill>
          <a:srgbClr val="003E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lder 4">
            <a:extLst>
              <a:ext uri="{FF2B5EF4-FFF2-40B4-BE49-F238E27FC236}">
                <a16:creationId xmlns:a16="http://schemas.microsoft.com/office/drawing/2014/main" id="{C82B7E83-05DB-0141-A478-4EFEE7CF337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8979257" y="10451351"/>
            <a:ext cx="445393" cy="287654"/>
          </a:xfrm>
          <a:prstGeom prst="rect">
            <a:avLst/>
          </a:prstGeom>
        </p:spPr>
        <p:txBody>
          <a:bodyPr lIns="0" tIns="0" rIns="0" bIns="0"/>
          <a:lstStyle>
            <a:lvl1pPr>
              <a:defRPr sz="205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  <p:extLst>
      <p:ext uri="{BB962C8B-B14F-4D97-AF65-F5344CB8AC3E}">
        <p14:creationId xmlns:p14="http://schemas.microsoft.com/office/powerpoint/2010/main" val="3622466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0" y="0"/>
            <a:ext cx="20104098" cy="113085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 userDrawn="1"/>
        </p:nvSpPr>
        <p:spPr>
          <a:xfrm>
            <a:off x="732963" y="10426648"/>
            <a:ext cx="379095" cy="570865"/>
          </a:xfrm>
          <a:custGeom>
            <a:avLst/>
            <a:gdLst/>
            <a:ahLst/>
            <a:cxnLst/>
            <a:rect l="l" t="t" r="r" b="b"/>
            <a:pathLst>
              <a:path w="379094" h="570865">
                <a:moveTo>
                  <a:pt x="126729" y="126750"/>
                </a:moveTo>
                <a:lnTo>
                  <a:pt x="0" y="126750"/>
                </a:lnTo>
                <a:lnTo>
                  <a:pt x="0" y="570317"/>
                </a:lnTo>
                <a:lnTo>
                  <a:pt x="126729" y="570317"/>
                </a:lnTo>
                <a:lnTo>
                  <a:pt x="126729" y="422207"/>
                </a:lnTo>
                <a:lnTo>
                  <a:pt x="315830" y="422207"/>
                </a:lnTo>
                <a:lnTo>
                  <a:pt x="350702" y="402165"/>
                </a:lnTo>
                <a:lnTo>
                  <a:pt x="378616" y="378550"/>
                </a:lnTo>
                <a:lnTo>
                  <a:pt x="369762" y="368257"/>
                </a:lnTo>
                <a:lnTo>
                  <a:pt x="361576" y="357606"/>
                </a:lnTo>
                <a:lnTo>
                  <a:pt x="354062" y="346627"/>
                </a:lnTo>
                <a:lnTo>
                  <a:pt x="347226" y="335348"/>
                </a:lnTo>
                <a:lnTo>
                  <a:pt x="341071" y="323800"/>
                </a:lnTo>
                <a:lnTo>
                  <a:pt x="337845" y="316848"/>
                </a:lnTo>
                <a:lnTo>
                  <a:pt x="221783" y="316848"/>
                </a:lnTo>
                <a:lnTo>
                  <a:pt x="180287" y="307336"/>
                </a:lnTo>
                <a:lnTo>
                  <a:pt x="148034" y="281768"/>
                </a:lnTo>
                <a:lnTo>
                  <a:pt x="129482" y="244598"/>
                </a:lnTo>
                <a:lnTo>
                  <a:pt x="127113" y="230400"/>
                </a:lnTo>
                <a:lnTo>
                  <a:pt x="126729" y="126750"/>
                </a:lnTo>
                <a:close/>
              </a:path>
              <a:path w="379094" h="570865">
                <a:moveTo>
                  <a:pt x="315830" y="422207"/>
                </a:moveTo>
                <a:lnTo>
                  <a:pt x="126729" y="422207"/>
                </a:lnTo>
                <a:lnTo>
                  <a:pt x="138167" y="427252"/>
                </a:lnTo>
                <a:lnTo>
                  <a:pt x="186966" y="440855"/>
                </a:lnTo>
                <a:lnTo>
                  <a:pt x="212893" y="443402"/>
                </a:lnTo>
                <a:lnTo>
                  <a:pt x="227681" y="443060"/>
                </a:lnTo>
                <a:lnTo>
                  <a:pt x="269360" y="437646"/>
                </a:lnTo>
                <a:lnTo>
                  <a:pt x="306972" y="426101"/>
                </a:lnTo>
                <a:lnTo>
                  <a:pt x="315830" y="422207"/>
                </a:lnTo>
                <a:close/>
              </a:path>
              <a:path w="379094" h="570865">
                <a:moveTo>
                  <a:pt x="316864" y="225177"/>
                </a:moveTo>
                <a:lnTo>
                  <a:pt x="307005" y="265181"/>
                </a:lnTo>
                <a:lnTo>
                  <a:pt x="280604" y="296725"/>
                </a:lnTo>
                <a:lnTo>
                  <a:pt x="242358" y="314624"/>
                </a:lnTo>
                <a:lnTo>
                  <a:pt x="221783" y="316848"/>
                </a:lnTo>
                <a:lnTo>
                  <a:pt x="337845" y="316848"/>
                </a:lnTo>
                <a:lnTo>
                  <a:pt x="323346" y="275485"/>
                </a:lnTo>
                <a:lnTo>
                  <a:pt x="317415" y="237839"/>
                </a:lnTo>
                <a:lnTo>
                  <a:pt x="316864" y="225177"/>
                </a:lnTo>
                <a:close/>
              </a:path>
              <a:path w="379094" h="570865">
                <a:moveTo>
                  <a:pt x="221783" y="0"/>
                </a:moveTo>
                <a:lnTo>
                  <a:pt x="126729" y="0"/>
                </a:lnTo>
                <a:lnTo>
                  <a:pt x="126729" y="126750"/>
                </a:lnTo>
                <a:lnTo>
                  <a:pt x="221783" y="126750"/>
                </a:lnTo>
                <a:lnTo>
                  <a:pt x="226421" y="126861"/>
                </a:lnTo>
                <a:lnTo>
                  <a:pt x="268152" y="138636"/>
                </a:lnTo>
                <a:lnTo>
                  <a:pt x="299522" y="165892"/>
                </a:lnTo>
                <a:lnTo>
                  <a:pt x="315709" y="203037"/>
                </a:lnTo>
                <a:lnTo>
                  <a:pt x="316897" y="216650"/>
                </a:lnTo>
                <a:lnTo>
                  <a:pt x="317534" y="204122"/>
                </a:lnTo>
                <a:lnTo>
                  <a:pt x="326843" y="154506"/>
                </a:lnTo>
                <a:lnTo>
                  <a:pt x="340583" y="118383"/>
                </a:lnTo>
                <a:lnTo>
                  <a:pt x="359748" y="83796"/>
                </a:lnTo>
                <a:lnTo>
                  <a:pt x="375376" y="61860"/>
                </a:lnTo>
                <a:lnTo>
                  <a:pt x="365931" y="53289"/>
                </a:lnTo>
                <a:lnTo>
                  <a:pt x="334797" y="30953"/>
                </a:lnTo>
                <a:lnTo>
                  <a:pt x="299967" y="14192"/>
                </a:lnTo>
                <a:lnTo>
                  <a:pt x="262081" y="3656"/>
                </a:lnTo>
                <a:lnTo>
                  <a:pt x="235444" y="414"/>
                </a:lnTo>
                <a:lnTo>
                  <a:pt x="22178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 userDrawn="1"/>
        </p:nvSpPr>
        <p:spPr>
          <a:xfrm>
            <a:off x="1113717" y="10426651"/>
            <a:ext cx="382270" cy="443865"/>
          </a:xfrm>
          <a:custGeom>
            <a:avLst/>
            <a:gdLst/>
            <a:ahLst/>
            <a:cxnLst/>
            <a:rect l="l" t="t" r="r" b="b"/>
            <a:pathLst>
              <a:path w="382269" h="443865">
                <a:moveTo>
                  <a:pt x="63373" y="232006"/>
                </a:moveTo>
                <a:lnTo>
                  <a:pt x="55835" y="281066"/>
                </a:lnTo>
                <a:lnTo>
                  <a:pt x="41638" y="317403"/>
                </a:lnTo>
                <a:lnTo>
                  <a:pt x="20923" y="351562"/>
                </a:lnTo>
                <a:lnTo>
                  <a:pt x="3849" y="372332"/>
                </a:lnTo>
                <a:lnTo>
                  <a:pt x="0" y="377493"/>
                </a:lnTo>
                <a:lnTo>
                  <a:pt x="43292" y="411750"/>
                </a:lnTo>
                <a:lnTo>
                  <a:pt x="90623" y="433185"/>
                </a:lnTo>
                <a:lnTo>
                  <a:pt x="140860" y="442928"/>
                </a:lnTo>
                <a:lnTo>
                  <a:pt x="157874" y="443578"/>
                </a:lnTo>
                <a:lnTo>
                  <a:pt x="174889" y="442928"/>
                </a:lnTo>
                <a:lnTo>
                  <a:pt x="225125" y="433185"/>
                </a:lnTo>
                <a:lnTo>
                  <a:pt x="272456" y="411750"/>
                </a:lnTo>
                <a:lnTo>
                  <a:pt x="314702" y="378624"/>
                </a:lnTo>
                <a:lnTo>
                  <a:pt x="376467" y="316850"/>
                </a:lnTo>
                <a:lnTo>
                  <a:pt x="158419" y="316850"/>
                </a:lnTo>
                <a:lnTo>
                  <a:pt x="146372" y="316157"/>
                </a:lnTo>
                <a:lnTo>
                  <a:pt x="101248" y="298152"/>
                </a:lnTo>
                <a:lnTo>
                  <a:pt x="75042" y="268280"/>
                </a:lnTo>
                <a:lnTo>
                  <a:pt x="65560" y="244420"/>
                </a:lnTo>
                <a:lnTo>
                  <a:pt x="63373" y="232006"/>
                </a:lnTo>
                <a:close/>
              </a:path>
              <a:path w="382269" h="443865">
                <a:moveTo>
                  <a:pt x="292294" y="221791"/>
                </a:moveTo>
                <a:lnTo>
                  <a:pt x="225082" y="289004"/>
                </a:lnTo>
                <a:lnTo>
                  <a:pt x="182336" y="313662"/>
                </a:lnTo>
                <a:lnTo>
                  <a:pt x="158419" y="316850"/>
                </a:lnTo>
                <a:lnTo>
                  <a:pt x="376467" y="316850"/>
                </a:lnTo>
                <a:lnTo>
                  <a:pt x="381915" y="311401"/>
                </a:lnTo>
                <a:lnTo>
                  <a:pt x="292294" y="221791"/>
                </a:lnTo>
                <a:close/>
              </a:path>
              <a:path w="382269" h="443865">
                <a:moveTo>
                  <a:pt x="157874" y="0"/>
                </a:moveTo>
                <a:lnTo>
                  <a:pt x="107153" y="5847"/>
                </a:lnTo>
                <a:lnTo>
                  <a:pt x="58612" y="23388"/>
                </a:lnTo>
                <a:lnTo>
                  <a:pt x="14429" y="52625"/>
                </a:lnTo>
                <a:lnTo>
                  <a:pt x="0" y="66079"/>
                </a:lnTo>
                <a:lnTo>
                  <a:pt x="1198" y="68433"/>
                </a:lnTo>
                <a:lnTo>
                  <a:pt x="9736" y="77873"/>
                </a:lnTo>
                <a:lnTo>
                  <a:pt x="17730" y="87793"/>
                </a:lnTo>
                <a:lnTo>
                  <a:pt x="38202" y="120192"/>
                </a:lnTo>
                <a:lnTo>
                  <a:pt x="52906" y="156056"/>
                </a:lnTo>
                <a:lnTo>
                  <a:pt x="61190" y="194745"/>
                </a:lnTo>
                <a:lnTo>
                  <a:pt x="62825" y="221791"/>
                </a:lnTo>
                <a:lnTo>
                  <a:pt x="63372" y="211585"/>
                </a:lnTo>
                <a:lnTo>
                  <a:pt x="75040" y="175313"/>
                </a:lnTo>
                <a:lnTo>
                  <a:pt x="101248" y="145441"/>
                </a:lnTo>
                <a:lnTo>
                  <a:pt x="146372" y="127435"/>
                </a:lnTo>
                <a:lnTo>
                  <a:pt x="158419" y="126743"/>
                </a:lnTo>
                <a:lnTo>
                  <a:pt x="376486" y="126743"/>
                </a:lnTo>
                <a:lnTo>
                  <a:pt x="314702" y="64969"/>
                </a:lnTo>
                <a:lnTo>
                  <a:pt x="272456" y="31834"/>
                </a:lnTo>
                <a:lnTo>
                  <a:pt x="225125" y="10395"/>
                </a:lnTo>
                <a:lnTo>
                  <a:pt x="174889" y="649"/>
                </a:lnTo>
                <a:lnTo>
                  <a:pt x="157874" y="0"/>
                </a:lnTo>
                <a:close/>
              </a:path>
              <a:path w="382269" h="443865">
                <a:moveTo>
                  <a:pt x="376486" y="126743"/>
                </a:moveTo>
                <a:lnTo>
                  <a:pt x="158419" y="126743"/>
                </a:lnTo>
                <a:lnTo>
                  <a:pt x="170460" y="127575"/>
                </a:lnTo>
                <a:lnTo>
                  <a:pt x="182336" y="129930"/>
                </a:lnTo>
                <a:lnTo>
                  <a:pt x="225082" y="154589"/>
                </a:lnTo>
                <a:lnTo>
                  <a:pt x="292294" y="221791"/>
                </a:lnTo>
                <a:lnTo>
                  <a:pt x="381915" y="132171"/>
                </a:lnTo>
                <a:lnTo>
                  <a:pt x="376486" y="1267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 userDrawn="1"/>
        </p:nvSpPr>
        <p:spPr>
          <a:xfrm>
            <a:off x="1049813" y="10493288"/>
            <a:ext cx="127000" cy="306705"/>
          </a:xfrm>
          <a:custGeom>
            <a:avLst/>
            <a:gdLst/>
            <a:ahLst/>
            <a:cxnLst/>
            <a:rect l="l" t="t" r="r" b="b"/>
            <a:pathLst>
              <a:path w="127000" h="306704">
                <a:moveTo>
                  <a:pt x="63355" y="0"/>
                </a:moveTo>
                <a:lnTo>
                  <a:pt x="37829" y="31244"/>
                </a:lnTo>
                <a:lnTo>
                  <a:pt x="18841" y="65584"/>
                </a:lnTo>
                <a:lnTo>
                  <a:pt x="6399" y="102112"/>
                </a:lnTo>
                <a:lnTo>
                  <a:pt x="507" y="139919"/>
                </a:lnTo>
                <a:lnTo>
                  <a:pt x="0" y="152649"/>
                </a:lnTo>
                <a:lnTo>
                  <a:pt x="351" y="165729"/>
                </a:lnTo>
                <a:lnTo>
                  <a:pt x="5659" y="204202"/>
                </a:lnTo>
                <a:lnTo>
                  <a:pt x="17342" y="240975"/>
                </a:lnTo>
                <a:lnTo>
                  <a:pt x="35393" y="275345"/>
                </a:lnTo>
                <a:lnTo>
                  <a:pt x="59807" y="306609"/>
                </a:lnTo>
                <a:lnTo>
                  <a:pt x="69309" y="297936"/>
                </a:lnTo>
                <a:lnTo>
                  <a:pt x="93736" y="268361"/>
                </a:lnTo>
                <a:lnTo>
                  <a:pt x="111722" y="234173"/>
                </a:lnTo>
                <a:lnTo>
                  <a:pt x="122856" y="196302"/>
                </a:lnTo>
                <a:lnTo>
                  <a:pt x="126724" y="155679"/>
                </a:lnTo>
                <a:lnTo>
                  <a:pt x="126314" y="141976"/>
                </a:lnTo>
                <a:lnTo>
                  <a:pt x="120350" y="102360"/>
                </a:lnTo>
                <a:lnTo>
                  <a:pt x="107786" y="65452"/>
                </a:lnTo>
                <a:lnTo>
                  <a:pt x="89265" y="31847"/>
                </a:lnTo>
                <a:lnTo>
                  <a:pt x="633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979257" y="10451351"/>
            <a:ext cx="318769" cy="287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5" dirty="0"/>
              <a:t>‹#›</a:t>
            </a:fld>
            <a:endParaRPr spc="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vl@polymercon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9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" y="795"/>
            <a:ext cx="20104098" cy="11308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39371" y="7779125"/>
            <a:ext cx="13075469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25830"/>
            <a:r>
              <a:rPr lang="ru-RU" sz="4000" b="1" spc="5" dirty="0">
                <a:solidFill>
                  <a:srgbClr val="FFFF00"/>
                </a:solidFill>
                <a:latin typeface="Montserrat"/>
                <a:cs typeface="Montserrat"/>
              </a:rPr>
              <a:t>Опыт применения половолоконных </a:t>
            </a:r>
            <a:r>
              <a:rPr lang="ru-RU" sz="4000" b="1" spc="5" dirty="0" err="1">
                <a:solidFill>
                  <a:srgbClr val="FFFF00"/>
                </a:solidFill>
                <a:latin typeface="Montserrat"/>
                <a:cs typeface="Montserrat"/>
              </a:rPr>
              <a:t>ультрафильтрационных</a:t>
            </a:r>
            <a:r>
              <a:rPr lang="ru-RU" sz="4000" b="1" spc="5" dirty="0">
                <a:solidFill>
                  <a:srgbClr val="FFFF00"/>
                </a:solidFill>
                <a:latin typeface="Montserrat"/>
                <a:cs typeface="Montserrat"/>
              </a:rPr>
              <a:t> мембран в технологических процессах обработки сероводородсодержащих подземных вод</a:t>
            </a:r>
            <a:endParaRPr sz="4000" dirty="0">
              <a:solidFill>
                <a:srgbClr val="FFFF00"/>
              </a:solidFill>
              <a:latin typeface="Montserrat"/>
              <a:cs typeface="Montserra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2BD38E2-48A5-A247-97DF-74B079A7FE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4840" y="8904659"/>
            <a:ext cx="4949889" cy="13366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C7A8DDD-22E1-3044-93DE-9EF099356A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2172" y="628253"/>
            <a:ext cx="2558008" cy="17927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>
                <a:solidFill>
                  <a:srgbClr val="BEC431"/>
                </a:solidFill>
                <a:latin typeface="Montserrat"/>
                <a:cs typeface="Montserrat"/>
              </a:rPr>
              <a:t>Принципиальная технологическая схема</a:t>
            </a:r>
            <a:endParaRPr lang="ru-RU" sz="4950" b="1" spc="-5" dirty="0">
              <a:solidFill>
                <a:srgbClr val="BEC431"/>
              </a:solidFill>
              <a:latin typeface="Montserrat"/>
              <a:cs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CA49D-4F61-4839-ABD6-294283CAE9D8}"/>
              </a:ext>
            </a:extLst>
          </p:cNvPr>
          <p:cNvSpPr txBox="1"/>
          <p:nvPr/>
        </p:nvSpPr>
        <p:spPr>
          <a:xfrm>
            <a:off x="14142719" y="8512814"/>
            <a:ext cx="5603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8 м</a:t>
            </a:r>
            <a:r>
              <a:rPr lang="ru-RU" sz="5400" b="1" baseline="30000" dirty="0">
                <a:solidFill>
                  <a:srgbClr val="B5C428"/>
                </a:solidFill>
                <a:latin typeface="Montserrat" panose="00000500000000000000" pitchFamily="2" charset="-52"/>
              </a:rPr>
              <a:t>3</a:t>
            </a:r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/ч</a:t>
            </a:r>
          </a:p>
          <a:p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192 м</a:t>
            </a:r>
            <a:r>
              <a:rPr lang="ru-RU" sz="5400" b="1" baseline="30000" dirty="0">
                <a:solidFill>
                  <a:srgbClr val="B5C428"/>
                </a:solidFill>
                <a:latin typeface="Montserrat" panose="00000500000000000000" pitchFamily="2" charset="-52"/>
              </a:rPr>
              <a:t>3</a:t>
            </a:r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/</a:t>
            </a:r>
            <a:r>
              <a:rPr lang="ru-RU" sz="5400" b="1" dirty="0" err="1">
                <a:solidFill>
                  <a:srgbClr val="B5C428"/>
                </a:solidFill>
                <a:latin typeface="Montserrat" panose="00000500000000000000" pitchFamily="2" charset="-52"/>
              </a:rPr>
              <a:t>сут</a:t>
            </a:r>
            <a:endParaRPr lang="ru-RU" sz="5400" b="1" dirty="0">
              <a:solidFill>
                <a:srgbClr val="B5C428"/>
              </a:solidFill>
              <a:latin typeface="Montserrat" panose="000005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EB833C-60D1-4A50-8842-44199B0A6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50" y="3381883"/>
            <a:ext cx="8381352" cy="62860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20C698-086B-4B4B-ABB0-C9B4853C5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9806" y="1812896"/>
            <a:ext cx="8635674" cy="64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40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 dirty="0">
                <a:solidFill>
                  <a:srgbClr val="BEC431"/>
                </a:solidFill>
                <a:latin typeface="Montserrat"/>
                <a:cs typeface="Montserrat"/>
              </a:rPr>
              <a:t>Ионное равновесие сероводорода в водном растворе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CBBC16-0B02-49F5-AAB6-F8B2A412D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544" y="3548509"/>
            <a:ext cx="7163896" cy="661339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82DB4FE-AF86-4AE9-A565-0C653261C73D}"/>
              </a:ext>
            </a:extLst>
          </p:cNvPr>
          <p:cNvSpPr/>
          <p:nvPr/>
        </p:nvSpPr>
        <p:spPr>
          <a:xfrm>
            <a:off x="12293898" y="3527682"/>
            <a:ext cx="4351258" cy="212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6000" baseline="-25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2</a:t>
            </a: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S &lt; 10%</a:t>
            </a:r>
            <a:endParaRPr lang="ru-RU" sz="6000" baseline="30000" dirty="0">
              <a:solidFill>
                <a:srgbClr val="B5C428"/>
              </a:solidFill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HS</a:t>
            </a:r>
            <a:r>
              <a:rPr lang="en-US" sz="6000" baseline="30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- </a:t>
            </a: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&gt; 90%</a:t>
            </a:r>
            <a:endParaRPr lang="ru-RU" sz="6000" dirty="0">
              <a:solidFill>
                <a:srgbClr val="B5C428"/>
              </a:solidFill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F2C5A80-C825-4F23-9853-326C51C42C13}"/>
              </a:ext>
            </a:extLst>
          </p:cNvPr>
          <p:cNvSpPr/>
          <p:nvPr/>
        </p:nvSpPr>
        <p:spPr>
          <a:xfrm>
            <a:off x="3458944" y="4269262"/>
            <a:ext cx="202035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dirty="0">
                <a:solidFill>
                  <a:srgbClr val="006991"/>
                </a:solidFill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5400" baseline="-25000" dirty="0">
                <a:solidFill>
                  <a:srgbClr val="006991"/>
                </a:solidFill>
                <a:ea typeface="Calibri"/>
                <a:cs typeface="Times New Roman" panose="02020603050405020304" pitchFamily="18" charset="0"/>
              </a:rPr>
              <a:t>2</a:t>
            </a:r>
            <a:r>
              <a:rPr lang="en-US" sz="5400" dirty="0">
                <a:solidFill>
                  <a:srgbClr val="006991"/>
                </a:solidFill>
                <a:ea typeface="Calibri"/>
                <a:cs typeface="Times New Roman" panose="02020603050405020304" pitchFamily="18" charset="0"/>
              </a:rPr>
              <a:t>S</a:t>
            </a:r>
            <a:endParaRPr lang="ru-RU" sz="5400" dirty="0">
              <a:solidFill>
                <a:srgbClr val="006991"/>
              </a:solidFill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FC98CB5-CC13-407D-819C-9BD6F89274B5}"/>
              </a:ext>
            </a:extLst>
          </p:cNvPr>
          <p:cNvSpPr/>
          <p:nvPr/>
        </p:nvSpPr>
        <p:spPr>
          <a:xfrm>
            <a:off x="7879923" y="4269262"/>
            <a:ext cx="132947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dirty="0">
                <a:solidFill>
                  <a:schemeClr val="accent6">
                    <a:lumMod val="75000"/>
                  </a:schemeClr>
                </a:solidFill>
                <a:ea typeface="Calibri"/>
                <a:cs typeface="Times New Roman" panose="02020603050405020304" pitchFamily="18" charset="0"/>
              </a:rPr>
              <a:t>HS</a:t>
            </a:r>
            <a:r>
              <a:rPr lang="en-US" sz="5400" baseline="30000" dirty="0">
                <a:solidFill>
                  <a:schemeClr val="accent6">
                    <a:lumMod val="75000"/>
                  </a:schemeClr>
                </a:solidFill>
                <a:ea typeface="Calibri"/>
                <a:cs typeface="Times New Roman" panose="02020603050405020304" pitchFamily="18" charset="0"/>
              </a:rPr>
              <a:t>-</a:t>
            </a:r>
            <a:r>
              <a:rPr lang="en-US" sz="5400" baseline="30000" dirty="0">
                <a:solidFill>
                  <a:srgbClr val="006991"/>
                </a:solidFill>
                <a:ea typeface="Calibri"/>
                <a:cs typeface="Times New Roman" panose="02020603050405020304" pitchFamily="18" charset="0"/>
              </a:rPr>
              <a:t> </a:t>
            </a:r>
            <a:endParaRPr lang="ru-RU" sz="5400" dirty="0">
              <a:solidFill>
                <a:srgbClr val="006991"/>
              </a:solidFill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0BAD379-6676-452E-A003-A4DBA66490FE}"/>
              </a:ext>
            </a:extLst>
          </p:cNvPr>
          <p:cNvSpPr/>
          <p:nvPr/>
        </p:nvSpPr>
        <p:spPr>
          <a:xfrm>
            <a:off x="8072963" y="8309911"/>
            <a:ext cx="94339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dirty="0">
                <a:solidFill>
                  <a:srgbClr val="FF0000"/>
                </a:solidFill>
                <a:ea typeface="Calibri"/>
                <a:cs typeface="Times New Roman" panose="02020603050405020304" pitchFamily="18" charset="0"/>
              </a:rPr>
              <a:t>S</a:t>
            </a:r>
            <a:r>
              <a:rPr lang="en-US" sz="5400" baseline="30000" dirty="0">
                <a:solidFill>
                  <a:srgbClr val="FF0000"/>
                </a:solidFill>
                <a:ea typeface="Calibri"/>
                <a:cs typeface="Times New Roman" panose="02020603050405020304" pitchFamily="18" charset="0"/>
              </a:rPr>
              <a:t>2-</a:t>
            </a:r>
            <a:endParaRPr lang="ru-RU" sz="5400" dirty="0">
              <a:solidFill>
                <a:srgbClr val="FF0000"/>
              </a:solidFill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DF4B4B-4E83-4F55-A5F6-2541D07B1EBF}"/>
              </a:ext>
            </a:extLst>
          </p:cNvPr>
          <p:cNvSpPr/>
          <p:nvPr/>
        </p:nvSpPr>
        <p:spPr>
          <a:xfrm>
            <a:off x="7040880" y="4269262"/>
            <a:ext cx="365958" cy="4982702"/>
          </a:xfrm>
          <a:prstGeom prst="rect">
            <a:avLst/>
          </a:prstGeom>
          <a:solidFill>
            <a:srgbClr val="B5C428">
              <a:alpha val="50196"/>
            </a:srgbClr>
          </a:solidFill>
          <a:ln w="57150" cap="flat" cmpd="sng" algn="ctr">
            <a:solidFill>
              <a:srgbClr val="B5C428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AEC8DD3-1C9F-427A-8DBF-174F415096F3}"/>
              </a:ext>
            </a:extLst>
          </p:cNvPr>
          <p:cNvSpPr/>
          <p:nvPr/>
        </p:nvSpPr>
        <p:spPr>
          <a:xfrm>
            <a:off x="12293898" y="6469002"/>
            <a:ext cx="6634182" cy="3993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C</a:t>
            </a:r>
            <a:r>
              <a:rPr lang="ru-RU" sz="36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3600" baseline="-25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S</a:t>
            </a: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исх</a:t>
            </a: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 =</a:t>
            </a: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6 мг/л</a:t>
            </a:r>
            <a:endParaRPr lang="ru-RU" sz="6000" baseline="30000" dirty="0">
              <a:solidFill>
                <a:srgbClr val="B5C428"/>
              </a:solidFill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C</a:t>
            </a:r>
            <a:r>
              <a:rPr lang="ru-RU" sz="36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3600" baseline="-25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S</a:t>
            </a: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дег</a:t>
            </a: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 =</a:t>
            </a: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2,9 мг/л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C</a:t>
            </a:r>
            <a:r>
              <a:rPr lang="ru-RU" sz="36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3600" baseline="-25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2</a:t>
            </a:r>
            <a:r>
              <a:rPr lang="en-US" sz="36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S</a:t>
            </a: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6000" dirty="0" err="1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оч</a:t>
            </a: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 =</a:t>
            </a: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0,002 мг/л</a:t>
            </a:r>
            <a:endParaRPr lang="ru-RU" sz="6000" baseline="30000" dirty="0">
              <a:solidFill>
                <a:srgbClr val="B5C428"/>
              </a:solidFill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6000" baseline="30000" dirty="0"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86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 dirty="0">
                <a:solidFill>
                  <a:srgbClr val="BEC431"/>
                </a:solidFill>
                <a:latin typeface="Montserrat"/>
                <a:cs typeface="Montserrat"/>
              </a:rPr>
              <a:t>Следы серобактерий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6532B1-18BB-4EC0-AD56-5062696C7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112" y="3203327"/>
            <a:ext cx="4552181" cy="4471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9135AB-45D7-4B58-B533-57F8D4899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876" y="5083640"/>
            <a:ext cx="4450671" cy="44717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46822F-ED30-422A-B370-EA2D0998E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4775" y="3418795"/>
            <a:ext cx="4626216" cy="44717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83849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 dirty="0">
                <a:solidFill>
                  <a:srgbClr val="BEC431"/>
                </a:solidFill>
                <a:latin typeface="Montserrat"/>
                <a:cs typeface="Montserrat"/>
              </a:rPr>
              <a:t>В результате: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82532-F2A1-4EA6-B04C-2C98F6919C79}"/>
              </a:ext>
            </a:extLst>
          </p:cNvPr>
          <p:cNvSpPr txBox="1"/>
          <p:nvPr/>
        </p:nvSpPr>
        <p:spPr>
          <a:xfrm>
            <a:off x="790660" y="3576979"/>
            <a:ext cx="185227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rgbClr val="B5C428"/>
                </a:solidFill>
                <a:latin typeface="Montserrat" panose="00000500000000000000" pitchFamily="2" charset="-52"/>
              </a:rPr>
              <a:t>Оптимизирован расход реагентов – доза снижена 1,5-2 раза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rgbClr val="B5C428"/>
                </a:solidFill>
                <a:latin typeface="Montserrat" panose="00000500000000000000" pitchFamily="2" charset="-52"/>
                <a:ea typeface="Calibri"/>
                <a:cs typeface="Times New Roman" panose="02020603050405020304" pitchFamily="18" charset="0"/>
              </a:rPr>
              <a:t>Оптимизирован расход воды на собственные нужды - </a:t>
            </a:r>
            <a:r>
              <a:rPr lang="en-US" sz="4400" b="1" dirty="0">
                <a:solidFill>
                  <a:srgbClr val="B5C428"/>
                </a:solidFill>
                <a:latin typeface="Montserrat" panose="00000500000000000000" pitchFamily="2" charset="-52"/>
                <a:ea typeface="Calibri"/>
                <a:cs typeface="Times New Roman" panose="02020603050405020304" pitchFamily="18" charset="0"/>
              </a:rPr>
              <a:t>&lt;</a:t>
            </a:r>
            <a:r>
              <a:rPr lang="en-US" sz="4400" b="1">
                <a:solidFill>
                  <a:srgbClr val="B5C428"/>
                </a:solidFill>
                <a:latin typeface="Montserrat" panose="00000500000000000000" pitchFamily="2" charset="-52"/>
                <a:ea typeface="Calibri"/>
                <a:cs typeface="Times New Roman" panose="02020603050405020304" pitchFamily="18" charset="0"/>
              </a:rPr>
              <a:t>10</a:t>
            </a:r>
            <a:r>
              <a:rPr lang="en-US" sz="4400" b="1" dirty="0">
                <a:solidFill>
                  <a:srgbClr val="B5C428"/>
                </a:solidFill>
                <a:latin typeface="Montserrat" panose="00000500000000000000" pitchFamily="2" charset="-52"/>
                <a:ea typeface="Calibri"/>
                <a:cs typeface="Times New Roman" panose="02020603050405020304" pitchFamily="18" charset="0"/>
              </a:rPr>
              <a:t>% </a:t>
            </a:r>
            <a:r>
              <a:rPr lang="ru-RU" sz="4400" b="1" dirty="0">
                <a:solidFill>
                  <a:srgbClr val="B5C428"/>
                </a:solidFill>
                <a:latin typeface="Montserrat" panose="00000500000000000000" pitchFamily="2" charset="-52"/>
                <a:ea typeface="Calibri"/>
                <a:cs typeface="Times New Roman" panose="02020603050405020304" pitchFamily="18" charset="0"/>
              </a:rPr>
              <a:t>от производительности</a:t>
            </a:r>
            <a:br>
              <a:rPr lang="ru-RU" sz="4400" b="1" dirty="0">
                <a:solidFill>
                  <a:srgbClr val="B5C428"/>
                </a:solidFill>
                <a:latin typeface="Montserrat" panose="00000500000000000000" pitchFamily="2" charset="-52"/>
                <a:ea typeface="Calibri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B5C428"/>
              </a:solidFill>
              <a:latin typeface="Montserrat" panose="00000500000000000000" pitchFamily="2" charset="-52"/>
              <a:ea typeface="Calibri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400" b="1" dirty="0">
                <a:solidFill>
                  <a:srgbClr val="B5C428"/>
                </a:solidFill>
                <a:latin typeface="Montserrat" panose="00000500000000000000" pitchFamily="2" charset="-52"/>
                <a:ea typeface="Calibri"/>
                <a:cs typeface="Times New Roman" panose="02020603050405020304" pitchFamily="18" charset="0"/>
              </a:rPr>
              <a:t>Как следствие минимизированы эксплуатационные затраты</a:t>
            </a:r>
            <a:endParaRPr lang="ru-RU" sz="6000" dirty="0">
              <a:solidFill>
                <a:srgbClr val="B5C428"/>
              </a:solidFill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136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>
                <a:solidFill>
                  <a:srgbClr val="BEC431"/>
                </a:solidFill>
                <a:latin typeface="Montserrat"/>
                <a:cs typeface="Montserrat"/>
              </a:rPr>
              <a:t>Принципиальная технологическая схема</a:t>
            </a:r>
            <a:endParaRPr lang="ru-RU" sz="4950" b="1" spc="-5" dirty="0">
              <a:solidFill>
                <a:srgbClr val="BEC431"/>
              </a:solidFill>
              <a:latin typeface="Montserrat"/>
              <a:cs typeface="Montserra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CA49D-4F61-4839-ABD6-294283CAE9D8}"/>
              </a:ext>
            </a:extLst>
          </p:cNvPr>
          <p:cNvSpPr txBox="1"/>
          <p:nvPr/>
        </p:nvSpPr>
        <p:spPr>
          <a:xfrm>
            <a:off x="15499575" y="8975802"/>
            <a:ext cx="42017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148 м</a:t>
            </a:r>
            <a:r>
              <a:rPr lang="ru-RU" sz="5400" b="1" baseline="30000" dirty="0">
                <a:solidFill>
                  <a:srgbClr val="B5C428"/>
                </a:solidFill>
                <a:latin typeface="Montserrat" panose="00000500000000000000" pitchFamily="2" charset="-52"/>
              </a:rPr>
              <a:t>3</a:t>
            </a:r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/ч</a:t>
            </a:r>
          </a:p>
          <a:p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3550м</a:t>
            </a:r>
            <a:r>
              <a:rPr lang="ru-RU" sz="5400" b="1" baseline="30000" dirty="0">
                <a:solidFill>
                  <a:srgbClr val="B5C428"/>
                </a:solidFill>
                <a:latin typeface="Montserrat" panose="00000500000000000000" pitchFamily="2" charset="-52"/>
              </a:rPr>
              <a:t>3</a:t>
            </a:r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/</a:t>
            </a:r>
            <a:r>
              <a:rPr lang="ru-RU" sz="5400" b="1" dirty="0" err="1">
                <a:solidFill>
                  <a:srgbClr val="B5C428"/>
                </a:solidFill>
                <a:latin typeface="Montserrat" panose="00000500000000000000" pitchFamily="2" charset="-52"/>
              </a:rPr>
              <a:t>сут</a:t>
            </a:r>
            <a:endParaRPr lang="ru-RU" sz="5400" b="1" dirty="0">
              <a:solidFill>
                <a:srgbClr val="B5C428"/>
              </a:solidFill>
              <a:latin typeface="Montserrat" panose="00000500000000000000" pitchFamily="2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E43788-13EB-44F2-8784-64F236744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45" y="4896345"/>
            <a:ext cx="13044034" cy="50899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508FBE-F882-4755-843B-0BD4F5F97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5041" y="1744805"/>
            <a:ext cx="7035282" cy="4940594"/>
          </a:xfrm>
          <a:prstGeom prst="rect">
            <a:avLst/>
          </a:prstGeom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697C807-7CD3-4ADD-856C-24D94C6EE6EA}"/>
              </a:ext>
            </a:extLst>
          </p:cNvPr>
          <p:cNvCxnSpPr>
            <a:cxnSpLocks/>
          </p:cNvCxnSpPr>
          <p:nvPr/>
        </p:nvCxnSpPr>
        <p:spPr>
          <a:xfrm flipV="1">
            <a:off x="10851557" y="1744804"/>
            <a:ext cx="1303484" cy="6172824"/>
          </a:xfrm>
          <a:prstGeom prst="line">
            <a:avLst/>
          </a:prstGeom>
          <a:ln>
            <a:solidFill>
              <a:srgbClr val="B5C4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1614C35A-C226-43B5-A999-4AEE4297CC24}"/>
              </a:ext>
            </a:extLst>
          </p:cNvPr>
          <p:cNvCxnSpPr>
            <a:cxnSpLocks/>
          </p:cNvCxnSpPr>
          <p:nvPr/>
        </p:nvCxnSpPr>
        <p:spPr>
          <a:xfrm flipV="1">
            <a:off x="11849044" y="6658154"/>
            <a:ext cx="7341279" cy="1754326"/>
          </a:xfrm>
          <a:prstGeom prst="line">
            <a:avLst/>
          </a:prstGeom>
          <a:ln>
            <a:solidFill>
              <a:srgbClr val="B5C428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19E6FE3-3824-4C7B-BD9E-BA1A48049D70}"/>
              </a:ext>
            </a:extLst>
          </p:cNvPr>
          <p:cNvSpPr/>
          <p:nvPr/>
        </p:nvSpPr>
        <p:spPr>
          <a:xfrm>
            <a:off x="12155042" y="1744804"/>
            <a:ext cx="7035282" cy="49405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639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20261" y="1617842"/>
            <a:ext cx="14020672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 dirty="0">
                <a:solidFill>
                  <a:srgbClr val="FFFF00"/>
                </a:solidFill>
                <a:latin typeface="Montserrat"/>
                <a:cs typeface="Montserrat"/>
              </a:rPr>
              <a:t>СПАСИБО ЗА ВНИМАНИЕ</a:t>
            </a:r>
            <a:endParaRPr sz="4950" dirty="0">
              <a:solidFill>
                <a:srgbClr val="FFFF00"/>
              </a:solidFill>
              <a:latin typeface="Montserrat"/>
              <a:cs typeface="Montserrat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4BD49836-2478-4D62-BA50-506EE4F53125}"/>
              </a:ext>
            </a:extLst>
          </p:cNvPr>
          <p:cNvSpPr txBox="1"/>
          <p:nvPr/>
        </p:nvSpPr>
        <p:spPr>
          <a:xfrm>
            <a:off x="8141419" y="5871593"/>
            <a:ext cx="11441259" cy="46361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r">
              <a:lnSpc>
                <a:spcPct val="150000"/>
              </a:lnSpc>
            </a:pPr>
            <a:r>
              <a:rPr lang="ru-RU" sz="4000" b="1" spc="-105" dirty="0" err="1">
                <a:solidFill>
                  <a:srgbClr val="FFFF00"/>
                </a:solidFill>
                <a:latin typeface="Montserrat"/>
                <a:cs typeface="Montserrat"/>
              </a:rPr>
              <a:t>Еловик</a:t>
            </a:r>
            <a:r>
              <a:rPr lang="ru-RU" sz="4000" b="1" spc="-105" dirty="0">
                <a:solidFill>
                  <a:srgbClr val="FFFF00"/>
                </a:solidFill>
                <a:latin typeface="Montserrat"/>
                <a:cs typeface="Montserrat"/>
              </a:rPr>
              <a:t> Валерий Леонидович</a:t>
            </a:r>
            <a:endParaRPr lang="en-US" sz="4000" b="1" spc="-105" dirty="0">
              <a:solidFill>
                <a:srgbClr val="FFFF00"/>
              </a:solidFill>
              <a:latin typeface="Montserrat"/>
              <a:cs typeface="Montserrat"/>
            </a:endParaRPr>
          </a:p>
          <a:p>
            <a:pPr marL="12700" marR="5080" algn="r">
              <a:lnSpc>
                <a:spcPct val="150000"/>
              </a:lnSpc>
            </a:pPr>
            <a:r>
              <a:rPr lang="ru-RU" sz="4000" b="1" spc="-105" dirty="0">
                <a:solidFill>
                  <a:srgbClr val="FFFF00"/>
                </a:solidFill>
                <a:latin typeface="Montserrat"/>
                <a:cs typeface="Montserrat"/>
              </a:rPr>
              <a:t>гл. технолог </a:t>
            </a:r>
          </a:p>
          <a:p>
            <a:pPr marL="12700" marR="5080" algn="r">
              <a:lnSpc>
                <a:spcPct val="150000"/>
              </a:lnSpc>
            </a:pPr>
            <a:r>
              <a:rPr lang="ru-RU" sz="4000" b="1" spc="-105" dirty="0">
                <a:solidFill>
                  <a:srgbClr val="FFFF00"/>
                </a:solidFill>
                <a:latin typeface="Montserrat"/>
                <a:cs typeface="Montserrat"/>
              </a:rPr>
              <a:t>УП «Полимерконструкция»</a:t>
            </a:r>
          </a:p>
          <a:p>
            <a:pPr marL="12700" marR="5080" algn="r">
              <a:lnSpc>
                <a:spcPct val="150000"/>
              </a:lnSpc>
            </a:pPr>
            <a:r>
              <a:rPr lang="ru-RU" sz="2800" b="1" spc="-105" dirty="0">
                <a:solidFill>
                  <a:srgbClr val="FFFF00"/>
                </a:solidFill>
                <a:latin typeface="Montserrat"/>
                <a:cs typeface="Montserrat"/>
              </a:rPr>
              <a:t>+375 29 510 45 28</a:t>
            </a:r>
          </a:p>
          <a:p>
            <a:pPr marL="12700" marR="5080" algn="r">
              <a:lnSpc>
                <a:spcPct val="150000"/>
              </a:lnSpc>
            </a:pPr>
            <a:r>
              <a:rPr lang="en-US" sz="2800" b="1" spc="-105" dirty="0">
                <a:solidFill>
                  <a:srgbClr val="FFFF00"/>
                </a:solidFill>
                <a:latin typeface="Montserrat"/>
                <a:cs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evl@polymercon.com</a:t>
            </a:r>
            <a:endParaRPr lang="ru-RU" sz="2800" b="1" spc="-105" dirty="0">
              <a:solidFill>
                <a:srgbClr val="FFFF00"/>
              </a:solidFill>
              <a:latin typeface="Montserrat"/>
              <a:cs typeface="Montserrat"/>
            </a:endParaRPr>
          </a:p>
          <a:p>
            <a:pPr marL="12700" marR="5080" algn="r">
              <a:lnSpc>
                <a:spcPct val="150000"/>
              </a:lnSpc>
            </a:pPr>
            <a:r>
              <a:rPr lang="en-US" sz="2800" b="1" spc="-105" dirty="0">
                <a:solidFill>
                  <a:srgbClr val="FFFF00"/>
                </a:solidFill>
                <a:latin typeface="Montserrat"/>
                <a:cs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polymercon.com</a:t>
            </a:r>
            <a:endParaRPr sz="2800" dirty="0">
              <a:solidFill>
                <a:srgbClr val="FFFF00"/>
              </a:solidFill>
              <a:latin typeface="Montserrat"/>
              <a:cs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38070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148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 dirty="0">
                <a:solidFill>
                  <a:srgbClr val="BEC431"/>
                </a:solidFill>
                <a:latin typeface="Montserrat"/>
                <a:cs typeface="Montserrat"/>
              </a:rPr>
              <a:t>Ионное равновесие сероводорода в водном растворе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BCBBC16-0B02-49F5-AAB6-F8B2A412D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544" y="3548509"/>
            <a:ext cx="7163896" cy="661339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82DB4FE-AF86-4AE9-A565-0C653261C73D}"/>
              </a:ext>
            </a:extLst>
          </p:cNvPr>
          <p:cNvSpPr/>
          <p:nvPr/>
        </p:nvSpPr>
        <p:spPr>
          <a:xfrm>
            <a:off x="12067302" y="5211315"/>
            <a:ext cx="4351258" cy="2126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6000" baseline="-25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 panose="02020603050405020304" pitchFamily="18" charset="0"/>
              </a:rPr>
              <a:t>2</a:t>
            </a:r>
            <a:r>
              <a:rPr lang="en-US" sz="6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 panose="02020603050405020304" pitchFamily="18" charset="0"/>
              </a:rPr>
              <a:t>S </a:t>
            </a:r>
            <a:r>
              <a:rPr lang="ru-RU" sz="6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 panose="02020603050405020304" pitchFamily="18" charset="0"/>
              </a:rPr>
              <a:t>=</a:t>
            </a:r>
            <a:r>
              <a:rPr lang="en-US" sz="6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6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6000" baseline="30000" dirty="0">
                <a:solidFill>
                  <a:srgbClr val="FF0000"/>
                </a:solidFill>
                <a:ea typeface="Calibri"/>
                <a:cs typeface="Times New Roman" panose="02020603050405020304" pitchFamily="18" charset="0"/>
              </a:rPr>
              <a:t>+</a:t>
            </a:r>
            <a:r>
              <a:rPr lang="ru-RU" sz="6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 panose="02020603050405020304" pitchFamily="18" charset="0"/>
              </a:rPr>
              <a:t>+HS</a:t>
            </a:r>
            <a:r>
              <a:rPr lang="en-US" sz="6000" baseline="30000" dirty="0">
                <a:solidFill>
                  <a:srgbClr val="FF0000"/>
                </a:solidFill>
                <a:ea typeface="Calibri"/>
                <a:cs typeface="Times New Roman" panose="02020603050405020304" pitchFamily="18" charset="0"/>
              </a:rPr>
              <a:t>-</a:t>
            </a:r>
            <a:r>
              <a:rPr lang="en-US" sz="6000" baseline="30000" dirty="0"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6000" baseline="30000" dirty="0">
                <a:ea typeface="Calibri"/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 panose="02020603050405020304" pitchFamily="18" charset="0"/>
              </a:rPr>
              <a:t>HS</a:t>
            </a:r>
            <a:r>
              <a:rPr lang="en-US" sz="6000" baseline="30000" dirty="0">
                <a:solidFill>
                  <a:srgbClr val="FF0000"/>
                </a:solidFill>
                <a:ea typeface="Calibri"/>
                <a:cs typeface="Times New Roman" panose="02020603050405020304" pitchFamily="18" charset="0"/>
              </a:rPr>
              <a:t>-</a:t>
            </a:r>
            <a:r>
              <a:rPr lang="en-US" sz="6000" baseline="30000" dirty="0"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 panose="02020603050405020304" pitchFamily="18" charset="0"/>
              </a:rPr>
              <a:t>= H</a:t>
            </a:r>
            <a:r>
              <a:rPr lang="en-US" sz="6000" baseline="30000" dirty="0">
                <a:solidFill>
                  <a:srgbClr val="FF0000"/>
                </a:solidFill>
                <a:ea typeface="Calibri"/>
                <a:cs typeface="Times New Roman" panose="02020603050405020304" pitchFamily="18" charset="0"/>
              </a:rPr>
              <a:t>+</a:t>
            </a:r>
            <a:r>
              <a:rPr lang="en-US" sz="6000" dirty="0">
                <a:solidFill>
                  <a:schemeClr val="accent5">
                    <a:lumMod val="20000"/>
                    <a:lumOff val="80000"/>
                  </a:schemeClr>
                </a:solidFill>
                <a:ea typeface="Calibri"/>
                <a:cs typeface="Times New Roman" panose="02020603050405020304" pitchFamily="18" charset="0"/>
              </a:rPr>
              <a:t>+S</a:t>
            </a:r>
            <a:r>
              <a:rPr lang="en-US" sz="6000" baseline="30000" dirty="0">
                <a:solidFill>
                  <a:srgbClr val="FF0000"/>
                </a:solidFill>
                <a:ea typeface="Calibri"/>
                <a:cs typeface="Times New Roman" panose="02020603050405020304" pitchFamily="18" charset="0"/>
              </a:rPr>
              <a:t>2-</a:t>
            </a:r>
            <a:endParaRPr lang="ru-RU" sz="6000" dirty="0">
              <a:solidFill>
                <a:srgbClr val="FF0000"/>
              </a:solidFill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F2C5A80-C825-4F23-9853-326C51C42C13}"/>
              </a:ext>
            </a:extLst>
          </p:cNvPr>
          <p:cNvSpPr/>
          <p:nvPr/>
        </p:nvSpPr>
        <p:spPr>
          <a:xfrm>
            <a:off x="3458944" y="4269262"/>
            <a:ext cx="202035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dirty="0">
                <a:solidFill>
                  <a:srgbClr val="006991"/>
                </a:solidFill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5400" baseline="-25000" dirty="0">
                <a:solidFill>
                  <a:srgbClr val="006991"/>
                </a:solidFill>
                <a:ea typeface="Calibri"/>
                <a:cs typeface="Times New Roman" panose="02020603050405020304" pitchFamily="18" charset="0"/>
              </a:rPr>
              <a:t>2</a:t>
            </a:r>
            <a:r>
              <a:rPr lang="en-US" sz="5400" dirty="0">
                <a:solidFill>
                  <a:srgbClr val="006991"/>
                </a:solidFill>
                <a:ea typeface="Calibri"/>
                <a:cs typeface="Times New Roman" panose="02020603050405020304" pitchFamily="18" charset="0"/>
              </a:rPr>
              <a:t>S</a:t>
            </a:r>
            <a:endParaRPr lang="ru-RU" sz="5400" dirty="0">
              <a:solidFill>
                <a:srgbClr val="006991"/>
              </a:solidFill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FC98CB5-CC13-407D-819C-9BD6F89274B5}"/>
              </a:ext>
            </a:extLst>
          </p:cNvPr>
          <p:cNvSpPr/>
          <p:nvPr/>
        </p:nvSpPr>
        <p:spPr>
          <a:xfrm>
            <a:off x="7879923" y="4269262"/>
            <a:ext cx="132947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dirty="0">
                <a:solidFill>
                  <a:schemeClr val="accent6">
                    <a:lumMod val="75000"/>
                  </a:schemeClr>
                </a:solidFill>
                <a:ea typeface="Calibri"/>
                <a:cs typeface="Times New Roman" panose="02020603050405020304" pitchFamily="18" charset="0"/>
              </a:rPr>
              <a:t>HS</a:t>
            </a:r>
            <a:r>
              <a:rPr lang="en-US" sz="5400" baseline="30000" dirty="0">
                <a:solidFill>
                  <a:schemeClr val="accent6">
                    <a:lumMod val="75000"/>
                  </a:schemeClr>
                </a:solidFill>
                <a:ea typeface="Calibri"/>
                <a:cs typeface="Times New Roman" panose="02020603050405020304" pitchFamily="18" charset="0"/>
              </a:rPr>
              <a:t>-</a:t>
            </a:r>
            <a:r>
              <a:rPr lang="en-US" sz="5400" baseline="30000" dirty="0">
                <a:solidFill>
                  <a:srgbClr val="006991"/>
                </a:solidFill>
                <a:ea typeface="Calibri"/>
                <a:cs typeface="Times New Roman" panose="02020603050405020304" pitchFamily="18" charset="0"/>
              </a:rPr>
              <a:t> </a:t>
            </a:r>
            <a:endParaRPr lang="ru-RU" sz="5400" dirty="0">
              <a:solidFill>
                <a:srgbClr val="006991"/>
              </a:solidFill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0BAD379-6676-452E-A003-A4DBA66490FE}"/>
              </a:ext>
            </a:extLst>
          </p:cNvPr>
          <p:cNvSpPr/>
          <p:nvPr/>
        </p:nvSpPr>
        <p:spPr>
          <a:xfrm>
            <a:off x="8072963" y="8309911"/>
            <a:ext cx="94339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dirty="0">
                <a:solidFill>
                  <a:srgbClr val="FF0000"/>
                </a:solidFill>
                <a:ea typeface="Calibri"/>
                <a:cs typeface="Times New Roman" panose="02020603050405020304" pitchFamily="18" charset="0"/>
              </a:rPr>
              <a:t>S</a:t>
            </a:r>
            <a:r>
              <a:rPr lang="en-US" sz="5400" baseline="30000" dirty="0">
                <a:solidFill>
                  <a:srgbClr val="FF0000"/>
                </a:solidFill>
                <a:ea typeface="Calibri"/>
                <a:cs typeface="Times New Roman" panose="02020603050405020304" pitchFamily="18" charset="0"/>
              </a:rPr>
              <a:t>2-</a:t>
            </a:r>
            <a:endParaRPr lang="ru-RU" sz="5400" dirty="0">
              <a:solidFill>
                <a:srgbClr val="FF0000"/>
              </a:solidFill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08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 dirty="0">
                <a:solidFill>
                  <a:srgbClr val="BEC431"/>
                </a:solidFill>
                <a:latin typeface="Montserrat"/>
                <a:cs typeface="Montserrat"/>
              </a:rPr>
              <a:t>Биохимическое удаление сероводорода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C36FE6-D9D9-4070-B2E3-E00703910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870" y="2242304"/>
            <a:ext cx="8705515" cy="62024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5B68AA-CBE6-4099-ADD2-FF77A5ED9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1636" y="5343528"/>
            <a:ext cx="6611004" cy="54399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C1F6F0-CB8A-427C-9275-AC199B60CE1B}"/>
              </a:ext>
            </a:extLst>
          </p:cNvPr>
          <p:cNvSpPr txBox="1"/>
          <p:nvPr/>
        </p:nvSpPr>
        <p:spPr>
          <a:xfrm>
            <a:off x="6964445" y="3047335"/>
            <a:ext cx="2987152" cy="294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D7197"/>
              </a:solidFill>
              <a:effectLst/>
              <a:uLnTx/>
              <a:uFillTx/>
              <a:latin typeface="Montserrat" panose="00000500000000000000" pitchFamily="2" charset="-52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304ED27-B800-40FE-9DA1-B5D157D0B030}"/>
              </a:ext>
            </a:extLst>
          </p:cNvPr>
          <p:cNvSpPr/>
          <p:nvPr/>
        </p:nvSpPr>
        <p:spPr>
          <a:xfrm>
            <a:off x="4132944" y="2950651"/>
            <a:ext cx="132257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5400" dirty="0">
                <a:solidFill>
                  <a:srgbClr val="FF0000"/>
                </a:solidFill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5400" baseline="-25000" dirty="0">
                <a:solidFill>
                  <a:srgbClr val="FF0000"/>
                </a:solidFill>
                <a:ea typeface="Calibri"/>
                <a:cs typeface="Times New Roman" panose="02020603050405020304" pitchFamily="18" charset="0"/>
              </a:rPr>
              <a:t>2</a:t>
            </a:r>
            <a:r>
              <a:rPr lang="en-US" sz="5400" dirty="0">
                <a:solidFill>
                  <a:srgbClr val="FF0000"/>
                </a:solidFill>
                <a:ea typeface="Calibri"/>
                <a:cs typeface="Times New Roman" panose="02020603050405020304" pitchFamily="18" charset="0"/>
              </a:rPr>
              <a:t>S</a:t>
            </a:r>
            <a:endParaRPr lang="ru-RU" sz="5400" dirty="0">
              <a:solidFill>
                <a:srgbClr val="FF0000"/>
              </a:solidFill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6" name="Рисунок 127" descr="Описание: D:\диссер\микробчики\DSCF9733.JPG">
            <a:extLst>
              <a:ext uri="{FF2B5EF4-FFF2-40B4-BE49-F238E27FC236}">
                <a16:creationId xmlns:a16="http://schemas.microsoft.com/office/drawing/2014/main" id="{2252804B-F0D1-4B7A-B68F-94D04BD6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49" y="7201077"/>
            <a:ext cx="3412453" cy="344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26" descr="Описание: D:\диссер\микробчики\Новая папка\биореактор схема 2\IMG_0367.JPG">
            <a:extLst>
              <a:ext uri="{FF2B5EF4-FFF2-40B4-BE49-F238E27FC236}">
                <a16:creationId xmlns:a16="http://schemas.microsoft.com/office/drawing/2014/main" id="{249C21EB-A17F-46F6-8544-080AF0139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967" y="7201077"/>
            <a:ext cx="3427812" cy="344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24" descr="Описание: D:\диссер\микробчики\Новая папка\промывные воды\IMG_0358.JPG">
            <a:extLst>
              <a:ext uri="{FF2B5EF4-FFF2-40B4-BE49-F238E27FC236}">
                <a16:creationId xmlns:a16="http://schemas.microsoft.com/office/drawing/2014/main" id="{DFCD8E98-A589-4377-BFDA-40ECABA54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603" y="1538679"/>
            <a:ext cx="3684263" cy="374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125" descr="Описание: D:\диссер\микробчики\Новая папка\промывные воды\IMG_0373.JPG">
            <a:extLst>
              <a:ext uri="{FF2B5EF4-FFF2-40B4-BE49-F238E27FC236}">
                <a16:creationId xmlns:a16="http://schemas.microsoft.com/office/drawing/2014/main" id="{10766C62-7943-4A72-B1A3-3B2FA7C25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 bwMode="auto">
          <a:xfrm>
            <a:off x="14600866" y="1538678"/>
            <a:ext cx="3751021" cy="374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947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 dirty="0">
                <a:solidFill>
                  <a:srgbClr val="BEC431"/>
                </a:solidFill>
                <a:latin typeface="Montserrat"/>
                <a:cs typeface="Montserrat"/>
              </a:rPr>
              <a:t>Биохимическое удаление сероводорода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83CCE1C-7687-4378-B52D-E3EC59E76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690" y="2346922"/>
            <a:ext cx="7516510" cy="7855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A104D7DC-BBB4-449C-951F-495E3BAE2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568" y="4867776"/>
            <a:ext cx="8010872" cy="4476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427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 dirty="0">
                <a:solidFill>
                  <a:srgbClr val="BEC431"/>
                </a:solidFill>
                <a:latin typeface="Montserrat"/>
                <a:cs typeface="Montserrat"/>
              </a:rPr>
              <a:t>Биохимическое удаление сероводорода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E2392C24-12B5-4F2B-B973-5F7886F4670F}"/>
              </a:ext>
            </a:extLst>
          </p:cNvPr>
          <p:cNvGraphicFramePr/>
          <p:nvPr/>
        </p:nvGraphicFramePr>
        <p:xfrm>
          <a:off x="2567416" y="1784351"/>
          <a:ext cx="16297834" cy="914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63829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 dirty="0">
                <a:solidFill>
                  <a:srgbClr val="BEC431"/>
                </a:solidFill>
                <a:latin typeface="Montserrat"/>
                <a:cs typeface="Montserrat"/>
              </a:rPr>
              <a:t>Биохимическое удаление сероводорода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44C8CE5D-32DC-4CAB-887D-4215198CE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070141"/>
              </p:ext>
            </p:extLst>
          </p:nvPr>
        </p:nvGraphicFramePr>
        <p:xfrm>
          <a:off x="1607297" y="2356916"/>
          <a:ext cx="16976540" cy="708291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03231">
                  <a:extLst>
                    <a:ext uri="{9D8B030D-6E8A-4147-A177-3AD203B41FA5}">
                      <a16:colId xmlns:a16="http://schemas.microsoft.com/office/drawing/2014/main" val="72842391"/>
                    </a:ext>
                  </a:extLst>
                </a:gridCol>
                <a:gridCol w="2105464">
                  <a:extLst>
                    <a:ext uri="{9D8B030D-6E8A-4147-A177-3AD203B41FA5}">
                      <a16:colId xmlns:a16="http://schemas.microsoft.com/office/drawing/2014/main" val="4164493727"/>
                    </a:ext>
                  </a:extLst>
                </a:gridCol>
                <a:gridCol w="1624905">
                  <a:extLst>
                    <a:ext uri="{9D8B030D-6E8A-4147-A177-3AD203B41FA5}">
                      <a16:colId xmlns:a16="http://schemas.microsoft.com/office/drawing/2014/main" val="1499709045"/>
                    </a:ext>
                  </a:extLst>
                </a:gridCol>
                <a:gridCol w="2213544">
                  <a:extLst>
                    <a:ext uri="{9D8B030D-6E8A-4147-A177-3AD203B41FA5}">
                      <a16:colId xmlns:a16="http://schemas.microsoft.com/office/drawing/2014/main" val="2647890509"/>
                    </a:ext>
                  </a:extLst>
                </a:gridCol>
                <a:gridCol w="2303646">
                  <a:extLst>
                    <a:ext uri="{9D8B030D-6E8A-4147-A177-3AD203B41FA5}">
                      <a16:colId xmlns:a16="http://schemas.microsoft.com/office/drawing/2014/main" val="2747465769"/>
                    </a:ext>
                  </a:extLst>
                </a:gridCol>
                <a:gridCol w="2262875">
                  <a:extLst>
                    <a:ext uri="{9D8B030D-6E8A-4147-A177-3AD203B41FA5}">
                      <a16:colId xmlns:a16="http://schemas.microsoft.com/office/drawing/2014/main" val="2145087324"/>
                    </a:ext>
                  </a:extLst>
                </a:gridCol>
                <a:gridCol w="2262875">
                  <a:extLst>
                    <a:ext uri="{9D8B030D-6E8A-4147-A177-3AD203B41FA5}">
                      <a16:colId xmlns:a16="http://schemas.microsoft.com/office/drawing/2014/main" val="4253636401"/>
                    </a:ext>
                  </a:extLst>
                </a:gridCol>
              </a:tblGrid>
              <a:tr h="59040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Технологические показатели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solidFill>
                            <a:srgbClr val="FFFF00"/>
                          </a:solidFill>
                        </a:rPr>
                        <a:t>Значения показателей и концентраций </a:t>
                      </a:r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033554"/>
                  </a:ext>
                </a:extLst>
              </a:tr>
              <a:tr h="5904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2012 г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2022 г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779031"/>
                  </a:ext>
                </a:extLst>
              </a:tr>
              <a:tr h="671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FFFF00"/>
                          </a:solidFill>
                          <a:effectLst/>
                        </a:rPr>
                        <a:t>2</a:t>
                      </a:r>
                      <a:endParaRPr lang="ru-RU" sz="280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F0"/>
                          </a:solidFill>
                          <a:effectLst/>
                        </a:rPr>
                        <a:t>3</a:t>
                      </a:r>
                      <a:endParaRPr lang="ru-RU" sz="2800" dirty="0">
                        <a:solidFill>
                          <a:srgbClr val="00B0F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FFFF00"/>
                          </a:solidFill>
                          <a:effectLst/>
                        </a:rPr>
                        <a:t>2</a:t>
                      </a:r>
                      <a:endParaRPr lang="ru-RU" sz="280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F0"/>
                          </a:solidFill>
                          <a:effectLst/>
                        </a:rPr>
                        <a:t>3</a:t>
                      </a:r>
                      <a:endParaRPr lang="ru-RU" sz="2800" dirty="0">
                        <a:solidFill>
                          <a:srgbClr val="00B0F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342131"/>
                  </a:ext>
                </a:extLst>
              </a:tr>
              <a:tr h="1221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Температура, </a:t>
                      </a:r>
                      <a:r>
                        <a:rPr lang="ru-RU" sz="2800" baseline="30000" dirty="0">
                          <a:solidFill>
                            <a:srgbClr val="FFFF00"/>
                          </a:solidFill>
                          <a:effectLst/>
                        </a:rPr>
                        <a:t>0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 С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18,2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19,1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F0"/>
                          </a:solidFill>
                          <a:effectLst/>
                        </a:rPr>
                        <a:t>18,9</a:t>
                      </a:r>
                      <a:endParaRPr lang="ru-RU" sz="2800" dirty="0">
                        <a:solidFill>
                          <a:srgbClr val="00B0F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18,9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19,0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F0"/>
                          </a:solidFill>
                          <a:effectLst/>
                        </a:rPr>
                        <a:t>19,7</a:t>
                      </a:r>
                      <a:endParaRPr lang="ru-RU" sz="2800" dirty="0">
                        <a:solidFill>
                          <a:srgbClr val="00B0F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036388"/>
                  </a:ext>
                </a:extLst>
              </a:tr>
              <a:tr h="590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</a:rPr>
                        <a:t>pH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8,4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8,4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F0"/>
                          </a:solidFill>
                          <a:effectLst/>
                        </a:rPr>
                        <a:t>8,35</a:t>
                      </a:r>
                      <a:endParaRPr lang="ru-RU" sz="2800" dirty="0">
                        <a:solidFill>
                          <a:srgbClr val="00B0F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8,66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8,61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F0"/>
                          </a:solidFill>
                          <a:effectLst/>
                        </a:rPr>
                        <a:t>8,52</a:t>
                      </a:r>
                      <a:endParaRPr lang="ru-RU" sz="2800" dirty="0">
                        <a:solidFill>
                          <a:srgbClr val="00B0F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657127"/>
                  </a:ext>
                </a:extLst>
              </a:tr>
              <a:tr h="10874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solidFill>
                            <a:srgbClr val="FFFF00"/>
                          </a:solidFill>
                          <a:effectLst/>
                        </a:rPr>
                        <a:t>E</a:t>
                      </a:r>
                      <a:r>
                        <a:rPr lang="ru-RU" sz="2800" baseline="-25000" dirty="0" err="1">
                          <a:solidFill>
                            <a:srgbClr val="FFFF00"/>
                          </a:solidFill>
                          <a:effectLst/>
                        </a:rPr>
                        <a:t>h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, мВ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-251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3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F0"/>
                          </a:solidFill>
                          <a:effectLst/>
                        </a:rPr>
                        <a:t>125</a:t>
                      </a:r>
                      <a:endParaRPr lang="ru-RU" sz="2800" dirty="0">
                        <a:solidFill>
                          <a:srgbClr val="00B0F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-368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-266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F0"/>
                          </a:solidFill>
                          <a:effectLst/>
                        </a:rPr>
                        <a:t>-200</a:t>
                      </a:r>
                      <a:endParaRPr lang="ru-RU" sz="2800" dirty="0">
                        <a:solidFill>
                          <a:srgbClr val="00B0F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8817056"/>
                  </a:ext>
                </a:extLst>
              </a:tr>
              <a:tr h="11101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H</a:t>
                      </a:r>
                      <a:r>
                        <a:rPr lang="ru-RU" sz="2800" baseline="-25000" dirty="0">
                          <a:solidFill>
                            <a:srgbClr val="FFFF00"/>
                          </a:solidFill>
                          <a:effectLst/>
                        </a:rPr>
                        <a:t>2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S, мг/л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2,38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0,11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F0"/>
                          </a:solidFill>
                          <a:effectLst/>
                        </a:rPr>
                        <a:t>0,002</a:t>
                      </a:r>
                      <a:endParaRPr lang="ru-RU" sz="2800" dirty="0">
                        <a:solidFill>
                          <a:srgbClr val="00B0F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3,32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0,126</a:t>
                      </a:r>
                      <a:endParaRPr lang="ru-RU" sz="2800" dirty="0">
                        <a:solidFill>
                          <a:srgbClr val="FFFF0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F0"/>
                          </a:solidFill>
                          <a:effectLst/>
                        </a:rPr>
                        <a:t>0,001</a:t>
                      </a:r>
                      <a:endParaRPr lang="ru-RU" sz="2800" dirty="0">
                        <a:solidFill>
                          <a:srgbClr val="00B0F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1352837"/>
                  </a:ext>
                </a:extLst>
              </a:tr>
              <a:tr h="1221333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Примечание: 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</a:rPr>
                        <a:t>1 - исходная вода из скважины</a:t>
                      </a:r>
                      <a:r>
                        <a:rPr lang="ru-RU" sz="2800" dirty="0">
                          <a:solidFill>
                            <a:srgbClr val="FFFF00"/>
                          </a:solidFill>
                          <a:effectLst/>
                        </a:rPr>
                        <a:t>; 2 - вода после биореакторов;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00B0F0"/>
                          </a:solidFill>
                          <a:effectLst/>
                        </a:rPr>
                        <a:t> 3- очищенная вода после фильтров.</a:t>
                      </a:r>
                      <a:endParaRPr lang="ru-RU" sz="2800" dirty="0">
                        <a:solidFill>
                          <a:srgbClr val="00B0F0"/>
                        </a:solidFill>
                        <a:effectLst/>
                        <a:latin typeface="Montserrat" panose="00000500000000000000" pitchFamily="2" charset="-52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30" marR="61030" marT="0" marB="0" anchor="ctr"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977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88462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 dirty="0">
                <a:solidFill>
                  <a:srgbClr val="BEC431"/>
                </a:solidFill>
                <a:latin typeface="Montserrat"/>
                <a:cs typeface="Montserrat"/>
              </a:rPr>
              <a:t>Исходные данные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82532-F2A1-4EA6-B04C-2C98F6919C79}"/>
              </a:ext>
            </a:extLst>
          </p:cNvPr>
          <p:cNvSpPr txBox="1"/>
          <p:nvPr/>
        </p:nvSpPr>
        <p:spPr>
          <a:xfrm>
            <a:off x="6478904" y="3165499"/>
            <a:ext cx="7146291" cy="725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8 м</a:t>
            </a:r>
            <a:r>
              <a:rPr lang="ru-RU" sz="5400" b="1" baseline="30000" dirty="0">
                <a:solidFill>
                  <a:srgbClr val="B5C428"/>
                </a:solidFill>
                <a:latin typeface="Montserrat" panose="00000500000000000000" pitchFamily="2" charset="-52"/>
              </a:rPr>
              <a:t>3</a:t>
            </a:r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/ч</a:t>
            </a:r>
          </a:p>
          <a:p>
            <a:pPr algn="ctr"/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192 м</a:t>
            </a:r>
            <a:r>
              <a:rPr lang="ru-RU" sz="5400" b="1" baseline="30000" dirty="0">
                <a:solidFill>
                  <a:srgbClr val="B5C428"/>
                </a:solidFill>
                <a:latin typeface="Montserrat" panose="00000500000000000000" pitchFamily="2" charset="-52"/>
              </a:rPr>
              <a:t>3</a:t>
            </a:r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/</a:t>
            </a:r>
            <a:r>
              <a:rPr lang="ru-RU" sz="5400" b="1" dirty="0" err="1">
                <a:solidFill>
                  <a:srgbClr val="B5C428"/>
                </a:solidFill>
                <a:latin typeface="Montserrat" panose="00000500000000000000" pitchFamily="2" charset="-52"/>
              </a:rPr>
              <a:t>сут</a:t>
            </a:r>
            <a:endParaRPr lang="ru-RU" sz="5400" b="1" dirty="0">
              <a:solidFill>
                <a:srgbClr val="B5C428"/>
              </a:solidFill>
              <a:latin typeface="Montserrat" panose="00000500000000000000" pitchFamily="2" charset="-52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6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С</a:t>
            </a:r>
            <a:r>
              <a:rPr lang="ru-RU" sz="4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Н</a:t>
            </a:r>
            <a:r>
              <a:rPr lang="ru-RU" sz="4000" baseline="-25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S </a:t>
            </a:r>
            <a:r>
              <a:rPr lang="ru-RU" sz="66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=</a:t>
            </a:r>
            <a:r>
              <a:rPr lang="ru-RU" sz="4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0,</a:t>
            </a: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5</a:t>
            </a: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-6 </a:t>
            </a: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мг/л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рН= 8-8,5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О=4,5-5,5 мгО</a:t>
            </a:r>
            <a:r>
              <a:rPr lang="ru-RU" sz="6000" baseline="-25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2</a:t>
            </a: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/л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6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С</a:t>
            </a:r>
            <a:r>
              <a:rPr lang="en-US" sz="4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NH</a:t>
            </a:r>
            <a:r>
              <a:rPr lang="en-US" sz="4000" baseline="-25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4</a:t>
            </a:r>
            <a:r>
              <a:rPr lang="en-US" sz="4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66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=</a:t>
            </a:r>
            <a:r>
              <a:rPr lang="ru-RU" sz="4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1,4-2 </a:t>
            </a:r>
            <a:r>
              <a:rPr lang="ru-RU" sz="6000" dirty="0">
                <a:solidFill>
                  <a:srgbClr val="B5C428"/>
                </a:solidFill>
                <a:ea typeface="Calibri"/>
                <a:cs typeface="Times New Roman" panose="02020603050405020304" pitchFamily="18" charset="0"/>
              </a:rPr>
              <a:t>мг/л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6000" dirty="0">
              <a:solidFill>
                <a:srgbClr val="B5C428"/>
              </a:solidFill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72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>
                <a:solidFill>
                  <a:srgbClr val="BEC431"/>
                </a:solidFill>
                <a:latin typeface="Montserrat"/>
                <a:cs typeface="Montserrat"/>
              </a:rPr>
              <a:t>Принципиальная технологическая схема</a:t>
            </a:r>
            <a:endParaRPr lang="ru-RU" sz="4950" b="1" spc="-5" dirty="0">
              <a:solidFill>
                <a:srgbClr val="BEC431"/>
              </a:solidFill>
              <a:latin typeface="Montserrat"/>
              <a:cs typeface="Montserra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EF8E61-F44C-47D3-80DF-45AD99C95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92"/>
          <a:stretch/>
        </p:blipFill>
        <p:spPr>
          <a:xfrm>
            <a:off x="1012759" y="1720770"/>
            <a:ext cx="17490741" cy="5716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B45013-7116-4EC8-A4FB-AC1F3904B04E}"/>
              </a:ext>
            </a:extLst>
          </p:cNvPr>
          <p:cNvSpPr txBox="1"/>
          <p:nvPr/>
        </p:nvSpPr>
        <p:spPr>
          <a:xfrm>
            <a:off x="2005330" y="8112705"/>
            <a:ext cx="113322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i="0" u="none" strike="noStrike" baseline="0" dirty="0">
                <a:solidFill>
                  <a:srgbClr val="B5C428"/>
                </a:solidFill>
                <a:latin typeface="Arial" panose="020B0604020202020204" pitchFamily="34" charset="0"/>
              </a:rPr>
              <a:t>Д - дегазатор</a:t>
            </a:r>
          </a:p>
          <a:p>
            <a:r>
              <a:rPr lang="ru-RU" sz="3200" b="0" i="0" u="none" strike="noStrike" baseline="0" dirty="0">
                <a:solidFill>
                  <a:srgbClr val="B5C428"/>
                </a:solidFill>
                <a:latin typeface="Arial" panose="020B0604020202020204" pitchFamily="34" charset="0"/>
              </a:rPr>
              <a:t>УФ - установка ультрафильтрации</a:t>
            </a:r>
          </a:p>
          <a:p>
            <a:r>
              <a:rPr lang="en-US" sz="3200" b="0" i="0" u="none" strike="noStrike" baseline="0" dirty="0" err="1">
                <a:solidFill>
                  <a:srgbClr val="B5C428"/>
                </a:solidFill>
                <a:latin typeface="Arial" panose="020B0604020202020204" pitchFamily="34" charset="0"/>
              </a:rPr>
              <a:t>NaOCl</a:t>
            </a:r>
            <a:r>
              <a:rPr lang="en-US" sz="3200" b="0" i="0" u="none" strike="noStrike" baseline="0" dirty="0">
                <a:solidFill>
                  <a:srgbClr val="B5C428"/>
                </a:solidFill>
                <a:latin typeface="Arial" panose="020B0604020202020204" pitchFamily="34" charset="0"/>
              </a:rPr>
              <a:t> - </a:t>
            </a:r>
            <a:r>
              <a:rPr lang="ru-RU" sz="3200" b="0" i="0" u="none" strike="noStrike" baseline="0" dirty="0">
                <a:solidFill>
                  <a:srgbClr val="B5C428"/>
                </a:solidFill>
                <a:latin typeface="Arial" panose="020B0604020202020204" pitchFamily="34" charset="0"/>
              </a:rPr>
              <a:t>установка дозирования гипохлорита</a:t>
            </a:r>
          </a:p>
          <a:p>
            <a:r>
              <a:rPr lang="ru-RU" sz="3200" b="0" i="0" u="none" strike="noStrike" baseline="0" dirty="0">
                <a:solidFill>
                  <a:srgbClr val="B5C428"/>
                </a:solidFill>
                <a:latin typeface="Arial" panose="020B0604020202020204" pitchFamily="34" charset="0"/>
              </a:rPr>
              <a:t>К - установка приготовления и дозирования коагулянта</a:t>
            </a:r>
          </a:p>
          <a:p>
            <a:r>
              <a:rPr lang="ru-RU" sz="3200" b="0" i="0" u="none" strike="noStrike" baseline="0" dirty="0">
                <a:solidFill>
                  <a:srgbClr val="B5C428"/>
                </a:solidFill>
                <a:latin typeface="Arial" panose="020B0604020202020204" pitchFamily="34" charset="0"/>
              </a:rPr>
              <a:t>РЧВ - резервуар чистой воды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CA49D-4F61-4839-ABD6-294283CAE9D8}"/>
              </a:ext>
            </a:extLst>
          </p:cNvPr>
          <p:cNvSpPr txBox="1"/>
          <p:nvPr/>
        </p:nvSpPr>
        <p:spPr>
          <a:xfrm>
            <a:off x="14142719" y="8512814"/>
            <a:ext cx="5603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8 м</a:t>
            </a:r>
            <a:r>
              <a:rPr lang="ru-RU" sz="5400" b="1" baseline="30000" dirty="0">
                <a:solidFill>
                  <a:srgbClr val="B5C428"/>
                </a:solidFill>
                <a:latin typeface="Montserrat" panose="00000500000000000000" pitchFamily="2" charset="-52"/>
              </a:rPr>
              <a:t>3</a:t>
            </a:r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/ч</a:t>
            </a:r>
          </a:p>
          <a:p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192 м</a:t>
            </a:r>
            <a:r>
              <a:rPr lang="ru-RU" sz="5400" b="1" baseline="30000" dirty="0">
                <a:solidFill>
                  <a:srgbClr val="B5C428"/>
                </a:solidFill>
                <a:latin typeface="Montserrat" panose="00000500000000000000" pitchFamily="2" charset="-52"/>
              </a:rPr>
              <a:t>3</a:t>
            </a:r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/</a:t>
            </a:r>
            <a:r>
              <a:rPr lang="ru-RU" sz="5400" b="1" dirty="0" err="1">
                <a:solidFill>
                  <a:srgbClr val="B5C428"/>
                </a:solidFill>
                <a:latin typeface="Montserrat" panose="00000500000000000000" pitchFamily="2" charset="-52"/>
              </a:rPr>
              <a:t>сут</a:t>
            </a:r>
            <a:endParaRPr lang="ru-RU" sz="5400" b="1" dirty="0">
              <a:solidFill>
                <a:srgbClr val="B5C428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48433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3432" r="-25770" b="-24854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790660" y="579222"/>
            <a:ext cx="18522780" cy="7437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5770"/>
              </a:lnSpc>
            </a:pPr>
            <a:r>
              <a:rPr lang="ru-RU" sz="4950" b="1" spc="-5">
                <a:solidFill>
                  <a:srgbClr val="BEC431"/>
                </a:solidFill>
                <a:latin typeface="Montserrat"/>
                <a:cs typeface="Montserrat"/>
              </a:rPr>
              <a:t>Принципиальная технологическая схема</a:t>
            </a:r>
            <a:endParaRPr lang="ru-RU" sz="4950" b="1" spc="-5" dirty="0">
              <a:solidFill>
                <a:srgbClr val="BEC431"/>
              </a:solidFill>
              <a:latin typeface="Montserrat"/>
              <a:cs typeface="Montserrat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EF8E61-F44C-47D3-80DF-45AD99C950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92"/>
          <a:stretch/>
        </p:blipFill>
        <p:spPr>
          <a:xfrm>
            <a:off x="1012759" y="1720770"/>
            <a:ext cx="17490741" cy="57163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B45013-7116-4EC8-A4FB-AC1F3904B04E}"/>
              </a:ext>
            </a:extLst>
          </p:cNvPr>
          <p:cNvSpPr txBox="1"/>
          <p:nvPr/>
        </p:nvSpPr>
        <p:spPr>
          <a:xfrm>
            <a:off x="2127250" y="8358925"/>
            <a:ext cx="113322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0" i="0" u="none" strike="noStrike" baseline="0" dirty="0">
                <a:solidFill>
                  <a:srgbClr val="B5C428"/>
                </a:solidFill>
                <a:latin typeface="Arial" panose="020B0604020202020204" pitchFamily="34" charset="0"/>
              </a:rPr>
              <a:t>Мембраны половолоконные </a:t>
            </a:r>
            <a:r>
              <a:rPr lang="en-US" sz="3200" b="0" i="0" u="none" strike="noStrike" baseline="0" dirty="0">
                <a:solidFill>
                  <a:srgbClr val="B5C428"/>
                </a:solidFill>
                <a:latin typeface="Arial" panose="020B0604020202020204" pitchFamily="34" charset="0"/>
              </a:rPr>
              <a:t>PVDF 1,3/0,7</a:t>
            </a:r>
            <a:r>
              <a:rPr lang="ru-RU" sz="3200" b="0" i="0" u="none" strike="noStrike" baseline="0" dirty="0">
                <a:solidFill>
                  <a:srgbClr val="B5C428"/>
                </a:solidFill>
                <a:latin typeface="Arial" panose="020B0604020202020204" pitchFamily="34" charset="0"/>
              </a:rPr>
              <a:t> мм</a:t>
            </a:r>
          </a:p>
          <a:p>
            <a:r>
              <a:rPr lang="ru-RU" sz="3200" dirty="0">
                <a:solidFill>
                  <a:srgbClr val="B5C428"/>
                </a:solidFill>
                <a:latin typeface="Arial" panose="020B0604020202020204" pitchFamily="34" charset="0"/>
              </a:rPr>
              <a:t>Фильтрация снаружи-внутрь </a:t>
            </a:r>
            <a:br>
              <a:rPr lang="ru-RU" sz="3200" b="0" i="0" u="none" strike="noStrike" baseline="0" dirty="0">
                <a:solidFill>
                  <a:srgbClr val="B5C428"/>
                </a:solidFill>
                <a:latin typeface="Arial" panose="020B0604020202020204" pitchFamily="34" charset="0"/>
              </a:rPr>
            </a:br>
            <a:r>
              <a:rPr lang="ru-RU" sz="3200" b="0" i="0" u="none" strike="noStrike" baseline="0" dirty="0">
                <a:solidFill>
                  <a:srgbClr val="B5C428"/>
                </a:solidFill>
                <a:latin typeface="Arial" panose="020B0604020202020204" pitchFamily="34" charset="0"/>
              </a:rPr>
              <a:t>Площадь </a:t>
            </a:r>
            <a:r>
              <a:rPr lang="ru-RU" sz="3200" dirty="0">
                <a:solidFill>
                  <a:srgbClr val="B5C428"/>
                </a:solidFill>
                <a:latin typeface="Arial" panose="020B0604020202020204" pitchFamily="34" charset="0"/>
              </a:rPr>
              <a:t>поверхности 160 </a:t>
            </a:r>
            <a:r>
              <a:rPr lang="ru-RU" sz="3200" dirty="0">
                <a:solidFill>
                  <a:srgbClr val="B5C428"/>
                </a:solidFill>
                <a:latin typeface="Montserrat" panose="00000500000000000000" pitchFamily="2" charset="-52"/>
              </a:rPr>
              <a:t>м</a:t>
            </a:r>
            <a:r>
              <a:rPr lang="ru-RU" sz="3200" baseline="30000" dirty="0">
                <a:solidFill>
                  <a:srgbClr val="B5C428"/>
                </a:solidFill>
                <a:latin typeface="Montserrat" panose="00000500000000000000" pitchFamily="2" charset="-52"/>
              </a:rPr>
              <a:t>2 </a:t>
            </a:r>
            <a:endParaRPr lang="ru-RU" sz="3200" i="0" u="none" strike="noStrike" baseline="0" dirty="0">
              <a:solidFill>
                <a:srgbClr val="B5C428"/>
              </a:solidFill>
              <a:latin typeface="Arial" panose="020B0604020202020204" pitchFamily="34" charset="0"/>
            </a:endParaRPr>
          </a:p>
          <a:p>
            <a:r>
              <a:rPr lang="ru-RU" sz="3200" dirty="0">
                <a:solidFill>
                  <a:srgbClr val="B5C428"/>
                </a:solidFill>
                <a:latin typeface="Arial" panose="020B0604020202020204" pitchFamily="34" charset="0"/>
              </a:rPr>
              <a:t>Удельная нагрузка 53 л*ч/</a:t>
            </a:r>
            <a:r>
              <a:rPr lang="ru-RU" sz="3200" dirty="0">
                <a:solidFill>
                  <a:srgbClr val="B5C428"/>
                </a:solidFill>
                <a:latin typeface="Montserrat" panose="00000500000000000000" pitchFamily="2" charset="-52"/>
              </a:rPr>
              <a:t>м</a:t>
            </a:r>
            <a:r>
              <a:rPr lang="ru-RU" sz="3200" baseline="30000" dirty="0">
                <a:solidFill>
                  <a:srgbClr val="B5C428"/>
                </a:solidFill>
                <a:latin typeface="Montserrat" panose="00000500000000000000" pitchFamily="2" charset="-52"/>
              </a:rPr>
              <a:t>2</a:t>
            </a:r>
            <a:endParaRPr lang="ru-RU" sz="3200" i="0" u="none" strike="noStrike" baseline="0" dirty="0">
              <a:solidFill>
                <a:srgbClr val="B5C428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CA49D-4F61-4839-ABD6-294283CAE9D8}"/>
              </a:ext>
            </a:extLst>
          </p:cNvPr>
          <p:cNvSpPr txBox="1"/>
          <p:nvPr/>
        </p:nvSpPr>
        <p:spPr>
          <a:xfrm>
            <a:off x="14142719" y="8512814"/>
            <a:ext cx="56035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8 м</a:t>
            </a:r>
            <a:r>
              <a:rPr lang="ru-RU" sz="5400" b="1" baseline="30000" dirty="0">
                <a:solidFill>
                  <a:srgbClr val="B5C428"/>
                </a:solidFill>
                <a:latin typeface="Montserrat" panose="00000500000000000000" pitchFamily="2" charset="-52"/>
              </a:rPr>
              <a:t>3</a:t>
            </a:r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/ч</a:t>
            </a:r>
          </a:p>
          <a:p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192 м</a:t>
            </a:r>
            <a:r>
              <a:rPr lang="ru-RU" sz="5400" b="1" baseline="30000" dirty="0">
                <a:solidFill>
                  <a:srgbClr val="B5C428"/>
                </a:solidFill>
                <a:latin typeface="Montserrat" panose="00000500000000000000" pitchFamily="2" charset="-52"/>
              </a:rPr>
              <a:t>3</a:t>
            </a:r>
            <a:r>
              <a:rPr lang="ru-RU" sz="5400" b="1" dirty="0">
                <a:solidFill>
                  <a:srgbClr val="B5C428"/>
                </a:solidFill>
                <a:latin typeface="Montserrat" panose="00000500000000000000" pitchFamily="2" charset="-52"/>
              </a:rPr>
              <a:t>/</a:t>
            </a:r>
            <a:r>
              <a:rPr lang="ru-RU" sz="5400" b="1" dirty="0" err="1">
                <a:solidFill>
                  <a:srgbClr val="B5C428"/>
                </a:solidFill>
                <a:latin typeface="Montserrat" panose="00000500000000000000" pitchFamily="2" charset="-52"/>
              </a:rPr>
              <a:t>сут</a:t>
            </a:r>
            <a:endParaRPr lang="ru-RU" sz="5400" b="1" dirty="0">
              <a:solidFill>
                <a:srgbClr val="B5C428"/>
              </a:solidFill>
              <a:latin typeface="Montserrat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55677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</TotalTime>
  <Words>392</Words>
  <Application>Microsoft Office PowerPoint</Application>
  <PresentationFormat>Произвольный</PresentationFormat>
  <Paragraphs>131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Montserrat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nan uiip</cp:lastModifiedBy>
  <cp:revision>75</cp:revision>
  <dcterms:created xsi:type="dcterms:W3CDTF">2023-12-27T12:22:52Z</dcterms:created>
  <dcterms:modified xsi:type="dcterms:W3CDTF">2024-05-22T11:07:43Z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2023-12-27T00:00:00Z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2023-12-27T00:00:00Z</vt:filetime>
  </property>
</Properties>
</file>