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94" r:id="rId2"/>
  </p:sldMasterIdLst>
  <p:notesMasterIdLst>
    <p:notesMasterId r:id="rId25"/>
  </p:notesMasterIdLst>
  <p:sldIdLst>
    <p:sldId id="256" r:id="rId3"/>
    <p:sldId id="307" r:id="rId4"/>
    <p:sldId id="308" r:id="rId5"/>
    <p:sldId id="329" r:id="rId6"/>
    <p:sldId id="328" r:id="rId7"/>
    <p:sldId id="323" r:id="rId8"/>
    <p:sldId id="338" r:id="rId9"/>
    <p:sldId id="325" r:id="rId10"/>
    <p:sldId id="330" r:id="rId11"/>
    <p:sldId id="313" r:id="rId12"/>
    <p:sldId id="318" r:id="rId13"/>
    <p:sldId id="331" r:id="rId14"/>
    <p:sldId id="333" r:id="rId15"/>
    <p:sldId id="334" r:id="rId16"/>
    <p:sldId id="337" r:id="rId17"/>
    <p:sldId id="340" r:id="rId18"/>
    <p:sldId id="342" r:id="rId19"/>
    <p:sldId id="341" r:id="rId20"/>
    <p:sldId id="346" r:id="rId21"/>
    <p:sldId id="339" r:id="rId22"/>
    <p:sldId id="284" r:id="rId23"/>
    <p:sldId id="345" r:id="rId24"/>
  </p:sldIdLst>
  <p:sldSz cx="10691813" cy="7559675"/>
  <p:notesSz cx="9929813" cy="6797675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Light" panose="02000000000000000000" pitchFamily="2" charset="0"/>
      <p:regular r:id="rId34"/>
      <p:bold r:id="rId35"/>
      <p:italic r:id="rId36"/>
      <p:boldItalic r:id="rId37"/>
    </p:embeddedFont>
    <p:embeddedFont>
      <p:font typeface="Roboto Medium" panose="02000000000000000000" pitchFamily="2" charset="0"/>
      <p:regular r:id="rId38"/>
      <p: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332" autoAdjust="0"/>
  </p:normalViewPr>
  <p:slideViewPr>
    <p:cSldViewPr snapToGrid="0">
      <p:cViewPr varScale="1">
        <p:scale>
          <a:sx n="58" d="100"/>
          <a:sy n="58" d="100"/>
        </p:scale>
        <p:origin x="288" y="4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24159615188459E-2"/>
          <c:y val="3.4756261419704684E-2"/>
          <c:w val="0.91897121995931463"/>
          <c:h val="0.72611909359637417"/>
        </c:manualLayout>
      </c:layout>
      <c:lineChart>
        <c:grouping val="standard"/>
        <c:varyColors val="0"/>
        <c:ser>
          <c:idx val="0"/>
          <c:order val="0"/>
          <c:tx>
            <c:strRef>
              <c:f>'[УГРЭС КУ-1 электропроводность.xlsx]Лист1'!$B$53</c:f>
              <c:strCache>
                <c:ptCount val="1"/>
                <c:pt idx="0">
                  <c:v>пв</c:v>
                </c:pt>
              </c:strCache>
            </c:strRef>
          </c:tx>
          <c:spPr>
            <a:ln w="22225">
              <a:solidFill>
                <a:srgbClr val="00B050">
                  <a:alpha val="60000"/>
                </a:srgbClr>
              </a:solidFill>
            </a:ln>
          </c:spPr>
          <c:marker>
            <c:spPr>
              <a:solidFill>
                <a:srgbClr val="00B050"/>
              </a:solidFill>
              <a:ln w="3175">
                <a:solidFill>
                  <a:srgbClr val="00B050">
                    <a:alpha val="60000"/>
                  </a:srgbClr>
                </a:solidFill>
              </a:ln>
            </c:spPr>
          </c:marker>
          <c:cat>
            <c:numRef>
              <c:f>'[УГРЭС КУ-1 электропроводность.xlsx]Лист1'!$A$54:$A$84</c:f>
              <c:numCache>
                <c:formatCode>m/d/yyyy</c:formatCode>
                <c:ptCount val="31"/>
                <c:pt idx="0">
                  <c:v>43543</c:v>
                </c:pt>
                <c:pt idx="1">
                  <c:v>43544</c:v>
                </c:pt>
                <c:pt idx="2">
                  <c:v>43545</c:v>
                </c:pt>
                <c:pt idx="3">
                  <c:v>43546</c:v>
                </c:pt>
                <c:pt idx="4">
                  <c:v>43547</c:v>
                </c:pt>
                <c:pt idx="5">
                  <c:v>43548</c:v>
                </c:pt>
                <c:pt idx="6">
                  <c:v>43549</c:v>
                </c:pt>
                <c:pt idx="7">
                  <c:v>43550</c:v>
                </c:pt>
                <c:pt idx="8">
                  <c:v>43551</c:v>
                </c:pt>
                <c:pt idx="9">
                  <c:v>43552</c:v>
                </c:pt>
                <c:pt idx="10">
                  <c:v>43553</c:v>
                </c:pt>
                <c:pt idx="11">
                  <c:v>43554</c:v>
                </c:pt>
                <c:pt idx="12">
                  <c:v>43555</c:v>
                </c:pt>
                <c:pt idx="13">
                  <c:v>43556</c:v>
                </c:pt>
                <c:pt idx="14">
                  <c:v>43557</c:v>
                </c:pt>
                <c:pt idx="15">
                  <c:v>43558</c:v>
                </c:pt>
                <c:pt idx="16">
                  <c:v>43559</c:v>
                </c:pt>
                <c:pt idx="17">
                  <c:v>43560</c:v>
                </c:pt>
                <c:pt idx="18">
                  <c:v>43561</c:v>
                </c:pt>
                <c:pt idx="19">
                  <c:v>43562</c:v>
                </c:pt>
                <c:pt idx="20">
                  <c:v>43563</c:v>
                </c:pt>
                <c:pt idx="21">
                  <c:v>43564</c:v>
                </c:pt>
                <c:pt idx="22">
                  <c:v>43565</c:v>
                </c:pt>
                <c:pt idx="23">
                  <c:v>43566</c:v>
                </c:pt>
                <c:pt idx="24">
                  <c:v>43567</c:v>
                </c:pt>
                <c:pt idx="25">
                  <c:v>43568</c:v>
                </c:pt>
                <c:pt idx="26">
                  <c:v>43569</c:v>
                </c:pt>
                <c:pt idx="27">
                  <c:v>43570</c:v>
                </c:pt>
                <c:pt idx="28">
                  <c:v>43571</c:v>
                </c:pt>
                <c:pt idx="29">
                  <c:v>43572</c:v>
                </c:pt>
                <c:pt idx="30">
                  <c:v>43573</c:v>
                </c:pt>
              </c:numCache>
            </c:numRef>
          </c:cat>
          <c:val>
            <c:numRef>
              <c:f>'[УГРЭС КУ-1 электропроводность.xlsx]Лист1'!$B$54:$B$84</c:f>
              <c:numCache>
                <c:formatCode>General</c:formatCode>
                <c:ptCount val="31"/>
                <c:pt idx="0">
                  <c:v>0.28000000000000003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0.38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0.28999999999999998</c:v>
                </c:pt>
                <c:pt idx="10">
                  <c:v>0.31</c:v>
                </c:pt>
                <c:pt idx="11">
                  <c:v>0.31</c:v>
                </c:pt>
                <c:pt idx="12">
                  <c:v>0.27</c:v>
                </c:pt>
                <c:pt idx="13">
                  <c:v>0.28000000000000003</c:v>
                </c:pt>
                <c:pt idx="14">
                  <c:v>0.26</c:v>
                </c:pt>
                <c:pt idx="15">
                  <c:v>0.27</c:v>
                </c:pt>
                <c:pt idx="16">
                  <c:v>0.24</c:v>
                </c:pt>
                <c:pt idx="17">
                  <c:v>0.26</c:v>
                </c:pt>
                <c:pt idx="18">
                  <c:v>0.27</c:v>
                </c:pt>
                <c:pt idx="19">
                  <c:v>0.27</c:v>
                </c:pt>
                <c:pt idx="20">
                  <c:v>0.25</c:v>
                </c:pt>
                <c:pt idx="21">
                  <c:v>0.26</c:v>
                </c:pt>
                <c:pt idx="22">
                  <c:v>0.25</c:v>
                </c:pt>
                <c:pt idx="23">
                  <c:v>0.26</c:v>
                </c:pt>
                <c:pt idx="24">
                  <c:v>0.26</c:v>
                </c:pt>
                <c:pt idx="25">
                  <c:v>0.27</c:v>
                </c:pt>
                <c:pt idx="26">
                  <c:v>0.26</c:v>
                </c:pt>
                <c:pt idx="27">
                  <c:v>0.27</c:v>
                </c:pt>
                <c:pt idx="28">
                  <c:v>0.28999999999999998</c:v>
                </c:pt>
                <c:pt idx="29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37-415F-9A65-0DB8175B5CAC}"/>
            </c:ext>
          </c:extLst>
        </c:ser>
        <c:ser>
          <c:idx val="1"/>
          <c:order val="1"/>
          <c:tx>
            <c:strRef>
              <c:f>'[УГРЭС КУ-1 электропроводность.xlsx]Лист1'!$C$53</c:f>
              <c:strCache>
                <c:ptCount val="1"/>
                <c:pt idx="0">
                  <c:v>ппнд</c:v>
                </c:pt>
              </c:strCache>
            </c:strRef>
          </c:tx>
          <c:spPr>
            <a:ln w="25400">
              <a:solidFill>
                <a:srgbClr val="FFC000">
                  <a:alpha val="60000"/>
                </a:srgbClr>
              </a:solidFill>
            </a:ln>
          </c:spPr>
          <c:marker>
            <c:spPr>
              <a:solidFill>
                <a:srgbClr val="FFC000"/>
              </a:solidFill>
              <a:ln w="3175">
                <a:solidFill>
                  <a:srgbClr val="FFC000">
                    <a:alpha val="60000"/>
                  </a:srgbClr>
                </a:solidFill>
              </a:ln>
            </c:spPr>
          </c:marker>
          <c:cat>
            <c:numRef>
              <c:f>'[УГРЭС КУ-1 электропроводность.xlsx]Лист1'!$A$54:$A$84</c:f>
              <c:numCache>
                <c:formatCode>m/d/yyyy</c:formatCode>
                <c:ptCount val="31"/>
                <c:pt idx="0">
                  <c:v>43543</c:v>
                </c:pt>
                <c:pt idx="1">
                  <c:v>43544</c:v>
                </c:pt>
                <c:pt idx="2">
                  <c:v>43545</c:v>
                </c:pt>
                <c:pt idx="3">
                  <c:v>43546</c:v>
                </c:pt>
                <c:pt idx="4">
                  <c:v>43547</c:v>
                </c:pt>
                <c:pt idx="5">
                  <c:v>43548</c:v>
                </c:pt>
                <c:pt idx="6">
                  <c:v>43549</c:v>
                </c:pt>
                <c:pt idx="7">
                  <c:v>43550</c:v>
                </c:pt>
                <c:pt idx="8">
                  <c:v>43551</c:v>
                </c:pt>
                <c:pt idx="9">
                  <c:v>43552</c:v>
                </c:pt>
                <c:pt idx="10">
                  <c:v>43553</c:v>
                </c:pt>
                <c:pt idx="11">
                  <c:v>43554</c:v>
                </c:pt>
                <c:pt idx="12">
                  <c:v>43555</c:v>
                </c:pt>
                <c:pt idx="13">
                  <c:v>43556</c:v>
                </c:pt>
                <c:pt idx="14">
                  <c:v>43557</c:v>
                </c:pt>
                <c:pt idx="15">
                  <c:v>43558</c:v>
                </c:pt>
                <c:pt idx="16">
                  <c:v>43559</c:v>
                </c:pt>
                <c:pt idx="17">
                  <c:v>43560</c:v>
                </c:pt>
                <c:pt idx="18">
                  <c:v>43561</c:v>
                </c:pt>
                <c:pt idx="19">
                  <c:v>43562</c:v>
                </c:pt>
                <c:pt idx="20">
                  <c:v>43563</c:v>
                </c:pt>
                <c:pt idx="21">
                  <c:v>43564</c:v>
                </c:pt>
                <c:pt idx="22">
                  <c:v>43565</c:v>
                </c:pt>
                <c:pt idx="23">
                  <c:v>43566</c:v>
                </c:pt>
                <c:pt idx="24">
                  <c:v>43567</c:v>
                </c:pt>
                <c:pt idx="25">
                  <c:v>43568</c:v>
                </c:pt>
                <c:pt idx="26">
                  <c:v>43569</c:v>
                </c:pt>
                <c:pt idx="27">
                  <c:v>43570</c:v>
                </c:pt>
                <c:pt idx="28">
                  <c:v>43571</c:v>
                </c:pt>
                <c:pt idx="29">
                  <c:v>43572</c:v>
                </c:pt>
                <c:pt idx="30">
                  <c:v>43573</c:v>
                </c:pt>
              </c:numCache>
            </c:numRef>
          </c:cat>
          <c:val>
            <c:numRef>
              <c:f>'[УГРЭС КУ-1 электропроводность.xlsx]Лист1'!$C$54:$C$84</c:f>
              <c:numCache>
                <c:formatCode>General</c:formatCode>
                <c:ptCount val="31"/>
                <c:pt idx="0">
                  <c:v>0.25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0.23</c:v>
                </c:pt>
                <c:pt idx="5">
                  <c:v>0.23</c:v>
                </c:pt>
                <c:pt idx="6">
                  <c:v>0.25</c:v>
                </c:pt>
                <c:pt idx="7">
                  <c:v>0.23</c:v>
                </c:pt>
                <c:pt idx="8">
                  <c:v>0.26</c:v>
                </c:pt>
                <c:pt idx="9">
                  <c:v>0.28999999999999998</c:v>
                </c:pt>
                <c:pt idx="11">
                  <c:v>0.28999999999999998</c:v>
                </c:pt>
                <c:pt idx="12">
                  <c:v>0.21</c:v>
                </c:pt>
                <c:pt idx="13">
                  <c:v>0.28000000000000003</c:v>
                </c:pt>
                <c:pt idx="14">
                  <c:v>0.24</c:v>
                </c:pt>
                <c:pt idx="15">
                  <c:v>0.24</c:v>
                </c:pt>
                <c:pt idx="16">
                  <c:v>0.28999999999999998</c:v>
                </c:pt>
                <c:pt idx="17">
                  <c:v>0.26</c:v>
                </c:pt>
                <c:pt idx="18">
                  <c:v>0.24</c:v>
                </c:pt>
                <c:pt idx="19">
                  <c:v>0.3</c:v>
                </c:pt>
                <c:pt idx="20">
                  <c:v>0.25</c:v>
                </c:pt>
                <c:pt idx="21">
                  <c:v>0.25</c:v>
                </c:pt>
                <c:pt idx="22">
                  <c:v>0.27</c:v>
                </c:pt>
                <c:pt idx="23">
                  <c:v>0.23</c:v>
                </c:pt>
                <c:pt idx="24">
                  <c:v>0.21</c:v>
                </c:pt>
                <c:pt idx="25">
                  <c:v>0.25</c:v>
                </c:pt>
                <c:pt idx="26">
                  <c:v>0.25</c:v>
                </c:pt>
                <c:pt idx="27">
                  <c:v>0.24</c:v>
                </c:pt>
                <c:pt idx="28">
                  <c:v>0.26</c:v>
                </c:pt>
                <c:pt idx="29">
                  <c:v>0.26</c:v>
                </c:pt>
                <c:pt idx="30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37-415F-9A65-0DB8175B5CAC}"/>
            </c:ext>
          </c:extLst>
        </c:ser>
        <c:ser>
          <c:idx val="2"/>
          <c:order val="2"/>
          <c:tx>
            <c:strRef>
              <c:f>'[УГРЭС КУ-1 электропроводность.xlsx]Лист1'!$D$53</c:f>
              <c:strCache>
                <c:ptCount val="1"/>
                <c:pt idx="0">
                  <c:v>ппвд</c:v>
                </c:pt>
              </c:strCache>
            </c:strRef>
          </c:tx>
          <c:spPr>
            <a:ln w="22225">
              <a:solidFill>
                <a:srgbClr val="FF0000">
                  <a:alpha val="60000"/>
                </a:srgbClr>
              </a:solidFill>
            </a:ln>
          </c:spPr>
          <c:marker>
            <c:spPr>
              <a:solidFill>
                <a:srgbClr val="FF0000"/>
              </a:solidFill>
              <a:ln w="3175">
                <a:solidFill>
                  <a:srgbClr val="FF0000">
                    <a:alpha val="60000"/>
                  </a:srgbClr>
                </a:solidFill>
              </a:ln>
            </c:spPr>
          </c:marker>
          <c:cat>
            <c:numRef>
              <c:f>'[УГРЭС КУ-1 электропроводность.xlsx]Лист1'!$A$54:$A$84</c:f>
              <c:numCache>
                <c:formatCode>m/d/yyyy</c:formatCode>
                <c:ptCount val="31"/>
                <c:pt idx="0">
                  <c:v>43543</c:v>
                </c:pt>
                <c:pt idx="1">
                  <c:v>43544</c:v>
                </c:pt>
                <c:pt idx="2">
                  <c:v>43545</c:v>
                </c:pt>
                <c:pt idx="3">
                  <c:v>43546</c:v>
                </c:pt>
                <c:pt idx="4">
                  <c:v>43547</c:v>
                </c:pt>
                <c:pt idx="5">
                  <c:v>43548</c:v>
                </c:pt>
                <c:pt idx="6">
                  <c:v>43549</c:v>
                </c:pt>
                <c:pt idx="7">
                  <c:v>43550</c:v>
                </c:pt>
                <c:pt idx="8">
                  <c:v>43551</c:v>
                </c:pt>
                <c:pt idx="9">
                  <c:v>43552</c:v>
                </c:pt>
                <c:pt idx="10">
                  <c:v>43553</c:v>
                </c:pt>
                <c:pt idx="11">
                  <c:v>43554</c:v>
                </c:pt>
                <c:pt idx="12">
                  <c:v>43555</c:v>
                </c:pt>
                <c:pt idx="13">
                  <c:v>43556</c:v>
                </c:pt>
                <c:pt idx="14">
                  <c:v>43557</c:v>
                </c:pt>
                <c:pt idx="15">
                  <c:v>43558</c:v>
                </c:pt>
                <c:pt idx="16">
                  <c:v>43559</c:v>
                </c:pt>
                <c:pt idx="17">
                  <c:v>43560</c:v>
                </c:pt>
                <c:pt idx="18">
                  <c:v>43561</c:v>
                </c:pt>
                <c:pt idx="19">
                  <c:v>43562</c:v>
                </c:pt>
                <c:pt idx="20">
                  <c:v>43563</c:v>
                </c:pt>
                <c:pt idx="21">
                  <c:v>43564</c:v>
                </c:pt>
                <c:pt idx="22">
                  <c:v>43565</c:v>
                </c:pt>
                <c:pt idx="23">
                  <c:v>43566</c:v>
                </c:pt>
                <c:pt idx="24">
                  <c:v>43567</c:v>
                </c:pt>
                <c:pt idx="25">
                  <c:v>43568</c:v>
                </c:pt>
                <c:pt idx="26">
                  <c:v>43569</c:v>
                </c:pt>
                <c:pt idx="27">
                  <c:v>43570</c:v>
                </c:pt>
                <c:pt idx="28">
                  <c:v>43571</c:v>
                </c:pt>
                <c:pt idx="29">
                  <c:v>43572</c:v>
                </c:pt>
                <c:pt idx="30">
                  <c:v>43573</c:v>
                </c:pt>
              </c:numCache>
            </c:numRef>
          </c:cat>
          <c:val>
            <c:numRef>
              <c:f>'[УГРЭС КУ-1 электропроводность.xlsx]Лист1'!$D$54:$D$84</c:f>
              <c:numCache>
                <c:formatCode>General</c:formatCode>
                <c:ptCount val="31"/>
                <c:pt idx="0">
                  <c:v>0.34</c:v>
                </c:pt>
                <c:pt idx="1">
                  <c:v>0.35</c:v>
                </c:pt>
                <c:pt idx="2">
                  <c:v>0.31</c:v>
                </c:pt>
                <c:pt idx="3">
                  <c:v>0.36</c:v>
                </c:pt>
                <c:pt idx="4">
                  <c:v>0.4</c:v>
                </c:pt>
                <c:pt idx="5">
                  <c:v>0.28000000000000003</c:v>
                </c:pt>
                <c:pt idx="6">
                  <c:v>0.44</c:v>
                </c:pt>
                <c:pt idx="7">
                  <c:v>0.41</c:v>
                </c:pt>
                <c:pt idx="8">
                  <c:v>0.46</c:v>
                </c:pt>
                <c:pt idx="9">
                  <c:v>0.4</c:v>
                </c:pt>
                <c:pt idx="11">
                  <c:v>0.39</c:v>
                </c:pt>
                <c:pt idx="12">
                  <c:v>0.31</c:v>
                </c:pt>
                <c:pt idx="13">
                  <c:v>0.32</c:v>
                </c:pt>
                <c:pt idx="14">
                  <c:v>0.38</c:v>
                </c:pt>
                <c:pt idx="15">
                  <c:v>0.4</c:v>
                </c:pt>
                <c:pt idx="16">
                  <c:v>0.42</c:v>
                </c:pt>
                <c:pt idx="17">
                  <c:v>0.3</c:v>
                </c:pt>
                <c:pt idx="18">
                  <c:v>0.35</c:v>
                </c:pt>
                <c:pt idx="19">
                  <c:v>0.36</c:v>
                </c:pt>
                <c:pt idx="20">
                  <c:v>0.35</c:v>
                </c:pt>
                <c:pt idx="21">
                  <c:v>0.4</c:v>
                </c:pt>
                <c:pt idx="22">
                  <c:v>0.41</c:v>
                </c:pt>
                <c:pt idx="23">
                  <c:v>0.34</c:v>
                </c:pt>
                <c:pt idx="24">
                  <c:v>0.32</c:v>
                </c:pt>
                <c:pt idx="25">
                  <c:v>0.28999999999999998</c:v>
                </c:pt>
                <c:pt idx="26">
                  <c:v>0.32</c:v>
                </c:pt>
                <c:pt idx="27">
                  <c:v>0.38</c:v>
                </c:pt>
                <c:pt idx="28">
                  <c:v>0.38</c:v>
                </c:pt>
                <c:pt idx="29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37-415F-9A65-0DB8175B5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79232"/>
        <c:axId val="114397184"/>
      </c:lineChart>
      <c:dateAx>
        <c:axId val="106879232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spPr>
          <a:ln>
            <a:solidFill>
              <a:schemeClr val="bg1">
                <a:alpha val="60000"/>
              </a:schemeClr>
            </a:solidFill>
          </a:ln>
        </c:spPr>
        <c:crossAx val="114397184"/>
        <c:crosses val="autoZero"/>
        <c:auto val="1"/>
        <c:lblOffset val="100"/>
        <c:baseTimeUnit val="days"/>
      </c:dateAx>
      <c:valAx>
        <c:axId val="11439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электропроводность Н-пробы, мкСм/см</a:t>
                </a:r>
              </a:p>
            </c:rich>
          </c:tx>
          <c:layout>
            <c:manualLayout>
              <c:xMode val="edge"/>
              <c:yMode val="edge"/>
              <c:x val="7.6467828569564897E-3"/>
              <c:y val="0.203297591757160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879232"/>
        <c:crossesAt val="43543"/>
        <c:crossBetween val="midCat"/>
        <c:majorUnit val="0.1"/>
      </c:valAx>
      <c:spPr>
        <a:noFill/>
        <a:ln>
          <a:solidFill>
            <a:schemeClr val="bg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7030A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19369413921335E-2"/>
          <c:y val="2.8431916629403621E-2"/>
          <c:w val="0.85879809445590705"/>
          <c:h val="0.8443261775827224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КЭН-1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Лист1!$A$7:$A$12</c:f>
              <c:numCache>
                <c:formatCode>m/d/yyyy\ h:mm</c:formatCode>
                <c:ptCount val="6"/>
                <c:pt idx="0">
                  <c:v>43706.416666666664</c:v>
                </c:pt>
                <c:pt idx="1">
                  <c:v>43707.416666666664</c:v>
                </c:pt>
                <c:pt idx="2">
                  <c:v>43708.416666666664</c:v>
                </c:pt>
                <c:pt idx="3">
                  <c:v>43709.416666666664</c:v>
                </c:pt>
                <c:pt idx="4">
                  <c:v>43710.416666666664</c:v>
                </c:pt>
                <c:pt idx="5">
                  <c:v>43711.416666666664</c:v>
                </c:pt>
              </c:numCache>
            </c:numRef>
          </c:xVal>
          <c:yVal>
            <c:numRef>
              <c:f>Лист1!$B$7:$B$12</c:f>
              <c:numCache>
                <c:formatCode>0.00</c:formatCode>
                <c:ptCount val="6"/>
                <c:pt idx="0">
                  <c:v>0.4</c:v>
                </c:pt>
                <c:pt idx="1">
                  <c:v>0.35</c:v>
                </c:pt>
                <c:pt idx="2">
                  <c:v>0.32</c:v>
                </c:pt>
                <c:pt idx="3">
                  <c:v>0.31</c:v>
                </c:pt>
                <c:pt idx="4">
                  <c:v>0.32</c:v>
                </c:pt>
                <c:pt idx="5">
                  <c:v>0.32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86-4154-9162-ED586111ED78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КЭН-2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Лист1!$A$7:$A$12</c:f>
              <c:numCache>
                <c:formatCode>m/d/yyyy\ h:mm</c:formatCode>
                <c:ptCount val="6"/>
                <c:pt idx="0">
                  <c:v>43706.416666666664</c:v>
                </c:pt>
                <c:pt idx="1">
                  <c:v>43707.416666666664</c:v>
                </c:pt>
                <c:pt idx="2">
                  <c:v>43708.416666666664</c:v>
                </c:pt>
                <c:pt idx="3">
                  <c:v>43709.416666666664</c:v>
                </c:pt>
                <c:pt idx="4">
                  <c:v>43710.416666666664</c:v>
                </c:pt>
                <c:pt idx="5">
                  <c:v>43711.416666666664</c:v>
                </c:pt>
              </c:numCache>
            </c:numRef>
          </c:xVal>
          <c:yVal>
            <c:numRef>
              <c:f>Лист1!$C$7:$C$12</c:f>
              <c:numCache>
                <c:formatCode>0.00</c:formatCode>
                <c:ptCount val="6"/>
                <c:pt idx="0">
                  <c:v>0.37</c:v>
                </c:pt>
                <c:pt idx="1">
                  <c:v>0.35</c:v>
                </c:pt>
                <c:pt idx="2">
                  <c:v>0.32</c:v>
                </c:pt>
                <c:pt idx="3">
                  <c:v>0.31</c:v>
                </c:pt>
                <c:pt idx="4">
                  <c:v>0.3</c:v>
                </c:pt>
                <c:pt idx="5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B86-4154-9162-ED586111ED78}"/>
            </c:ext>
          </c:extLst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ПВ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Лист1!$A$7:$A$12</c:f>
              <c:numCache>
                <c:formatCode>m/d/yyyy\ h:mm</c:formatCode>
                <c:ptCount val="6"/>
                <c:pt idx="0">
                  <c:v>43706.416666666664</c:v>
                </c:pt>
                <c:pt idx="1">
                  <c:v>43707.416666666664</c:v>
                </c:pt>
                <c:pt idx="2">
                  <c:v>43708.416666666664</c:v>
                </c:pt>
                <c:pt idx="3">
                  <c:v>43709.416666666664</c:v>
                </c:pt>
                <c:pt idx="4">
                  <c:v>43710.416666666664</c:v>
                </c:pt>
                <c:pt idx="5">
                  <c:v>43711.416666666664</c:v>
                </c:pt>
              </c:numCache>
            </c:numRef>
          </c:xVal>
          <c:yVal>
            <c:numRef>
              <c:f>Лист1!$D$7:$D$12</c:f>
              <c:numCache>
                <c:formatCode>0.00</c:formatCode>
                <c:ptCount val="6"/>
                <c:pt idx="0">
                  <c:v>0.31</c:v>
                </c:pt>
                <c:pt idx="1">
                  <c:v>0.26</c:v>
                </c:pt>
                <c:pt idx="2">
                  <c:v>0.23</c:v>
                </c:pt>
                <c:pt idx="3">
                  <c:v>0.22</c:v>
                </c:pt>
                <c:pt idx="4">
                  <c:v>0.23</c:v>
                </c:pt>
                <c:pt idx="5">
                  <c:v>0.23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B86-4154-9162-ED586111ED78}"/>
            </c:ext>
          </c:extLst>
        </c:ser>
        <c:ser>
          <c:idx val="3"/>
          <c:order val="3"/>
          <c:tx>
            <c:strRef>
              <c:f>Лист1!$E$6</c:f>
              <c:strCache>
                <c:ptCount val="1"/>
                <c:pt idx="0">
                  <c:v>НП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Лист1!$A$7:$A$12</c:f>
              <c:numCache>
                <c:formatCode>m/d/yyyy\ h:mm</c:formatCode>
                <c:ptCount val="6"/>
                <c:pt idx="0">
                  <c:v>43706.416666666664</c:v>
                </c:pt>
                <c:pt idx="1">
                  <c:v>43707.416666666664</c:v>
                </c:pt>
                <c:pt idx="2">
                  <c:v>43708.416666666664</c:v>
                </c:pt>
                <c:pt idx="3">
                  <c:v>43709.416666666664</c:v>
                </c:pt>
                <c:pt idx="4">
                  <c:v>43710.416666666664</c:v>
                </c:pt>
                <c:pt idx="5">
                  <c:v>43711.416666666664</c:v>
                </c:pt>
              </c:numCache>
            </c:numRef>
          </c:xVal>
          <c:yVal>
            <c:numRef>
              <c:f>Лист1!$E$7:$E$12</c:f>
              <c:numCache>
                <c:formatCode>0.00</c:formatCode>
                <c:ptCount val="6"/>
                <c:pt idx="0">
                  <c:v>0.28000000000000003</c:v>
                </c:pt>
                <c:pt idx="1">
                  <c:v>0.24</c:v>
                </c:pt>
                <c:pt idx="2">
                  <c:v>0.22</c:v>
                </c:pt>
                <c:pt idx="3">
                  <c:v>0.22</c:v>
                </c:pt>
                <c:pt idx="4">
                  <c:v>0.2</c:v>
                </c:pt>
                <c:pt idx="5">
                  <c:v>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B86-4154-9162-ED586111ED78}"/>
            </c:ext>
          </c:extLst>
        </c:ser>
        <c:ser>
          <c:idx val="4"/>
          <c:order val="4"/>
          <c:tx>
            <c:strRef>
              <c:f>Лист1!$F$6</c:f>
              <c:strCache>
                <c:ptCount val="1"/>
                <c:pt idx="0">
                  <c:v>ППлев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Лист1!$A$7:$A$12</c:f>
              <c:numCache>
                <c:formatCode>m/d/yyyy\ h:mm</c:formatCode>
                <c:ptCount val="6"/>
                <c:pt idx="0">
                  <c:v>43706.416666666664</c:v>
                </c:pt>
                <c:pt idx="1">
                  <c:v>43707.416666666664</c:v>
                </c:pt>
                <c:pt idx="2">
                  <c:v>43708.416666666664</c:v>
                </c:pt>
                <c:pt idx="3">
                  <c:v>43709.416666666664</c:v>
                </c:pt>
                <c:pt idx="4">
                  <c:v>43710.416666666664</c:v>
                </c:pt>
                <c:pt idx="5">
                  <c:v>43711.416666666664</c:v>
                </c:pt>
              </c:numCache>
            </c:numRef>
          </c:xVal>
          <c:yVal>
            <c:numRef>
              <c:f>Лист1!$F$7:$F$12</c:f>
              <c:numCache>
                <c:formatCode>0.00</c:formatCode>
                <c:ptCount val="6"/>
                <c:pt idx="0">
                  <c:v>0.39</c:v>
                </c:pt>
                <c:pt idx="1">
                  <c:v>0.34</c:v>
                </c:pt>
                <c:pt idx="2">
                  <c:v>0.33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B86-4154-9162-ED586111ED78}"/>
            </c:ext>
          </c:extLst>
        </c:ser>
        <c:ser>
          <c:idx val="5"/>
          <c:order val="5"/>
          <c:tx>
            <c:strRef>
              <c:f>Лист1!$G$6</c:f>
              <c:strCache>
                <c:ptCount val="1"/>
                <c:pt idx="0">
                  <c:v>ППправ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Лист1!$A$7:$A$12</c:f>
              <c:numCache>
                <c:formatCode>m/d/yyyy\ h:mm</c:formatCode>
                <c:ptCount val="6"/>
                <c:pt idx="0">
                  <c:v>43706.416666666664</c:v>
                </c:pt>
                <c:pt idx="1">
                  <c:v>43707.416666666664</c:v>
                </c:pt>
                <c:pt idx="2">
                  <c:v>43708.416666666664</c:v>
                </c:pt>
                <c:pt idx="3">
                  <c:v>43709.416666666664</c:v>
                </c:pt>
                <c:pt idx="4">
                  <c:v>43710.416666666664</c:v>
                </c:pt>
                <c:pt idx="5">
                  <c:v>43711.416666666664</c:v>
                </c:pt>
              </c:numCache>
            </c:numRef>
          </c:xVal>
          <c:yVal>
            <c:numRef>
              <c:f>Лист1!$G$7:$G$12</c:f>
              <c:numCache>
                <c:formatCode>0.00</c:formatCode>
                <c:ptCount val="6"/>
                <c:pt idx="0">
                  <c:v>0.36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B86-4154-9162-ED586111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9053808"/>
        <c:axId val="2002934368"/>
      </c:scatterChart>
      <c:valAx>
        <c:axId val="159905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2002934368"/>
        <c:crosses val="autoZero"/>
        <c:crossBetween val="midCat"/>
      </c:valAx>
      <c:valAx>
        <c:axId val="20029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599053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030A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7030A0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9D0DE-ED1A-48C2-9614-8F310FAD848E}" type="doc">
      <dgm:prSet loTypeId="urn:microsoft.com/office/officeart/2005/8/layout/hierarchy2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EE3BAD5-9DFD-4AD4-8330-B9B70A85F14B}">
      <dgm:prSet phldrT="[Текст]"/>
      <dgm:spPr>
        <a:solidFill>
          <a:srgbClr val="0099FF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ЭКОНОМИЧЕСКИЙ ЭФФЕКТ</a:t>
          </a:r>
        </a:p>
      </dgm:t>
    </dgm:pt>
    <dgm:pt modelId="{E69C1C5A-9CC8-4FEB-AE06-3BEB1402B0B3}" type="parTrans" cxnId="{2FA3670B-BC09-4322-B5D4-A58FE56E24E9}">
      <dgm:prSet/>
      <dgm:spPr/>
      <dgm:t>
        <a:bodyPr/>
        <a:lstStyle/>
        <a:p>
          <a:endParaRPr lang="ru-RU"/>
        </a:p>
      </dgm:t>
    </dgm:pt>
    <dgm:pt modelId="{F79A6468-E814-45DD-B783-B953D17DFCAF}" type="sibTrans" cxnId="{2FA3670B-BC09-4322-B5D4-A58FE56E24E9}">
      <dgm:prSet/>
      <dgm:spPr/>
      <dgm:t>
        <a:bodyPr/>
        <a:lstStyle/>
        <a:p>
          <a:endParaRPr lang="ru-RU"/>
        </a:p>
      </dgm:t>
    </dgm:pt>
    <dgm:pt modelId="{304A3B84-DDB5-44E0-AD12-193932BA9D9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</a:rPr>
            <a:t>Снижение непрерывной продувки</a:t>
          </a:r>
        </a:p>
      </dgm:t>
    </dgm:pt>
    <dgm:pt modelId="{CAD6D0D1-5FBF-46B6-9F7C-55E39F6CF989}" type="parTrans" cxnId="{9172384B-FE3B-41BE-A8B3-D81CD961C210}">
      <dgm:prSet/>
      <dgm:spPr/>
      <dgm:t>
        <a:bodyPr/>
        <a:lstStyle/>
        <a:p>
          <a:endParaRPr lang="ru-RU"/>
        </a:p>
      </dgm:t>
    </dgm:pt>
    <dgm:pt modelId="{98C1B63B-7CE5-42A4-896C-A163260C0916}" type="sibTrans" cxnId="{9172384B-FE3B-41BE-A8B3-D81CD961C210}">
      <dgm:prSet/>
      <dgm:spPr/>
      <dgm:t>
        <a:bodyPr/>
        <a:lstStyle/>
        <a:p>
          <a:endParaRPr lang="ru-RU"/>
        </a:p>
      </dgm:t>
    </dgm:pt>
    <dgm:pt modelId="{EF6C07A7-C4EB-43D1-B613-FB82B679A899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Стоимость подготовленной воды</a:t>
          </a:r>
        </a:p>
      </dgm:t>
    </dgm:pt>
    <dgm:pt modelId="{348314E5-8E36-47BA-B547-EEB69B9A3474}" type="parTrans" cxnId="{44DD49E9-F3F2-4CA6-B5DA-7C4BE1683B22}">
      <dgm:prSet/>
      <dgm:spPr/>
      <dgm:t>
        <a:bodyPr/>
        <a:lstStyle/>
        <a:p>
          <a:endParaRPr lang="ru-RU"/>
        </a:p>
      </dgm:t>
    </dgm:pt>
    <dgm:pt modelId="{FC8BF5AC-2B3C-407C-BCFA-474020B8362E}" type="sibTrans" cxnId="{44DD49E9-F3F2-4CA6-B5DA-7C4BE1683B22}">
      <dgm:prSet/>
      <dgm:spPr/>
      <dgm:t>
        <a:bodyPr/>
        <a:lstStyle/>
        <a:p>
          <a:endParaRPr lang="ru-RU"/>
        </a:p>
      </dgm:t>
    </dgm:pt>
    <dgm:pt modelId="{4DDE8D6E-26D3-47FD-BF37-3098B18C4C32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Стоимость потерянного тепла</a:t>
          </a:r>
        </a:p>
      </dgm:t>
    </dgm:pt>
    <dgm:pt modelId="{015EF81E-7075-4EB6-9A09-5AD927540C31}" type="parTrans" cxnId="{1E4D0C9A-E0F6-48AD-B44F-505DAE15B2F5}">
      <dgm:prSet/>
      <dgm:spPr/>
      <dgm:t>
        <a:bodyPr/>
        <a:lstStyle/>
        <a:p>
          <a:endParaRPr lang="ru-RU"/>
        </a:p>
      </dgm:t>
    </dgm:pt>
    <dgm:pt modelId="{8625311F-F6FD-49BC-99D9-7DF8DF56631C}" type="sibTrans" cxnId="{1E4D0C9A-E0F6-48AD-B44F-505DAE15B2F5}">
      <dgm:prSet/>
      <dgm:spPr/>
      <dgm:t>
        <a:bodyPr/>
        <a:lstStyle/>
        <a:p>
          <a:endParaRPr lang="ru-RU"/>
        </a:p>
      </dgm:t>
    </dgm:pt>
    <dgm:pt modelId="{CF756AB2-4657-4A7C-8E9D-22F6EA6DE5F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</a:rPr>
            <a:t>Консервация</a:t>
          </a:r>
        </a:p>
      </dgm:t>
    </dgm:pt>
    <dgm:pt modelId="{038C177E-F658-42EF-BBDA-9175AE681394}" type="parTrans" cxnId="{4BEC6A7B-8A7D-4AE8-987C-F28F2520107C}">
      <dgm:prSet/>
      <dgm:spPr/>
      <dgm:t>
        <a:bodyPr/>
        <a:lstStyle/>
        <a:p>
          <a:endParaRPr lang="ru-RU"/>
        </a:p>
      </dgm:t>
    </dgm:pt>
    <dgm:pt modelId="{12BD36ED-5E3C-4E8A-9193-AC40673DD7B5}" type="sibTrans" cxnId="{4BEC6A7B-8A7D-4AE8-987C-F28F2520107C}">
      <dgm:prSet/>
      <dgm:spPr/>
      <dgm:t>
        <a:bodyPr/>
        <a:lstStyle/>
        <a:p>
          <a:endParaRPr lang="ru-RU"/>
        </a:p>
      </dgm:t>
    </dgm:pt>
    <dgm:pt modelId="{899019AE-5A6D-40E9-BCC5-CB39CDD985A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Отказ от дополнительных расходов</a:t>
          </a:r>
        </a:p>
      </dgm:t>
    </dgm:pt>
    <dgm:pt modelId="{5CF77E77-9A48-42D0-BF89-EA54BA8F4C34}" type="parTrans" cxnId="{1BFF4B43-EBDC-4B44-A120-67CBE23FA471}">
      <dgm:prSet/>
      <dgm:spPr/>
      <dgm:t>
        <a:bodyPr/>
        <a:lstStyle/>
        <a:p>
          <a:endParaRPr lang="ru-RU"/>
        </a:p>
      </dgm:t>
    </dgm:pt>
    <dgm:pt modelId="{398A56AB-DF7E-409B-8F08-47C679DDE50B}" type="sibTrans" cxnId="{1BFF4B43-EBDC-4B44-A120-67CBE23FA471}">
      <dgm:prSet/>
      <dgm:spPr/>
      <dgm:t>
        <a:bodyPr/>
        <a:lstStyle/>
        <a:p>
          <a:endParaRPr lang="ru-RU"/>
        </a:p>
      </dgm:t>
    </dgm:pt>
    <dgm:pt modelId="{0C872090-C8C3-4D10-8572-40BBD3B42B6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</a:rPr>
            <a:t>Снижение времени пусковых операций</a:t>
          </a:r>
        </a:p>
      </dgm:t>
    </dgm:pt>
    <dgm:pt modelId="{3FB1F7D7-84EE-470B-8285-4DD8004B1FE5}" type="parTrans" cxnId="{7A9A901F-9273-4C85-B2E0-5025F9E47CDA}">
      <dgm:prSet/>
      <dgm:spPr/>
      <dgm:t>
        <a:bodyPr/>
        <a:lstStyle/>
        <a:p>
          <a:endParaRPr lang="ru-RU"/>
        </a:p>
      </dgm:t>
    </dgm:pt>
    <dgm:pt modelId="{14332432-3EAD-41DB-AFFF-258863CC6F82}" type="sibTrans" cxnId="{7A9A901F-9273-4C85-B2E0-5025F9E47CDA}">
      <dgm:prSet/>
      <dgm:spPr/>
      <dgm:t>
        <a:bodyPr/>
        <a:lstStyle/>
        <a:p>
          <a:endParaRPr lang="ru-RU"/>
        </a:p>
      </dgm:t>
    </dgm:pt>
    <dgm:pt modelId="{4C9D2FD7-504A-4F92-9AA0-AE053AB625F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Стоимость топлива</a:t>
          </a:r>
        </a:p>
      </dgm:t>
    </dgm:pt>
    <dgm:pt modelId="{5FD010C8-CEC0-441D-8B27-4352C6310F67}" type="parTrans" cxnId="{0BDD1814-6140-4B44-9554-747BE02E99B4}">
      <dgm:prSet/>
      <dgm:spPr/>
      <dgm:t>
        <a:bodyPr/>
        <a:lstStyle/>
        <a:p>
          <a:endParaRPr lang="ru-RU"/>
        </a:p>
      </dgm:t>
    </dgm:pt>
    <dgm:pt modelId="{C5209F1F-24FE-4D47-BF43-710735E60529}" type="sibTrans" cxnId="{0BDD1814-6140-4B44-9554-747BE02E99B4}">
      <dgm:prSet/>
      <dgm:spPr/>
      <dgm:t>
        <a:bodyPr/>
        <a:lstStyle/>
        <a:p>
          <a:endParaRPr lang="ru-RU"/>
        </a:p>
      </dgm:t>
    </dgm:pt>
    <dgm:pt modelId="{817033EB-AF66-49FF-8F9F-B0AC35E05CA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Стоимость подготовленной воды</a:t>
          </a:r>
        </a:p>
      </dgm:t>
    </dgm:pt>
    <dgm:pt modelId="{DAEBB9E5-6E70-4D80-B006-907075EE2588}" type="parTrans" cxnId="{5A18FFDF-BE86-4EC0-B7EF-149F3D8FFBDC}">
      <dgm:prSet/>
      <dgm:spPr/>
      <dgm:t>
        <a:bodyPr/>
        <a:lstStyle/>
        <a:p>
          <a:endParaRPr lang="ru-RU"/>
        </a:p>
      </dgm:t>
    </dgm:pt>
    <dgm:pt modelId="{5E6A098E-956E-462E-935C-BBDC1ABFD755}" type="sibTrans" cxnId="{5A18FFDF-BE86-4EC0-B7EF-149F3D8FFBDC}">
      <dgm:prSet/>
      <dgm:spPr/>
      <dgm:t>
        <a:bodyPr/>
        <a:lstStyle/>
        <a:p>
          <a:endParaRPr lang="ru-RU"/>
        </a:p>
      </dgm:t>
    </dgm:pt>
    <dgm:pt modelId="{F67F07CB-1470-40FA-88B2-27BD6F818335}" type="pres">
      <dgm:prSet presAssocID="{FB99D0DE-ED1A-48C2-9614-8F310FAD84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0D1B309-D5EA-41EB-8186-DC02ECA5C556}" type="pres">
      <dgm:prSet presAssocID="{6EE3BAD5-9DFD-4AD4-8330-B9B70A85F14B}" presName="root1" presStyleCnt="0"/>
      <dgm:spPr/>
    </dgm:pt>
    <dgm:pt modelId="{C447A8FB-69FA-483C-8F6A-BD3431869591}" type="pres">
      <dgm:prSet presAssocID="{6EE3BAD5-9DFD-4AD4-8330-B9B70A85F14B}" presName="LevelOneTextNode" presStyleLbl="node0" presStyleIdx="0" presStyleCnt="1" custScaleX="122282" custScaleY="141744">
        <dgm:presLayoutVars>
          <dgm:chPref val="3"/>
        </dgm:presLayoutVars>
      </dgm:prSet>
      <dgm:spPr/>
    </dgm:pt>
    <dgm:pt modelId="{3B9DD4FE-D485-4795-9295-92AE202499DB}" type="pres">
      <dgm:prSet presAssocID="{6EE3BAD5-9DFD-4AD4-8330-B9B70A85F14B}" presName="level2hierChild" presStyleCnt="0"/>
      <dgm:spPr/>
    </dgm:pt>
    <dgm:pt modelId="{966EE1E9-1E30-412E-9764-65B31A90D8A8}" type="pres">
      <dgm:prSet presAssocID="{CAD6D0D1-5FBF-46B6-9F7C-55E39F6CF989}" presName="conn2-1" presStyleLbl="parChTrans1D2" presStyleIdx="0" presStyleCnt="3"/>
      <dgm:spPr/>
    </dgm:pt>
    <dgm:pt modelId="{9D2CFF96-0D35-4D09-A38E-7A0CAE1EE373}" type="pres">
      <dgm:prSet presAssocID="{CAD6D0D1-5FBF-46B6-9F7C-55E39F6CF989}" presName="connTx" presStyleLbl="parChTrans1D2" presStyleIdx="0" presStyleCnt="3"/>
      <dgm:spPr/>
    </dgm:pt>
    <dgm:pt modelId="{91496155-DC0D-41C9-9C8C-D90C7EDDA1C2}" type="pres">
      <dgm:prSet presAssocID="{304A3B84-DDB5-44E0-AD12-193932BA9D96}" presName="root2" presStyleCnt="0"/>
      <dgm:spPr/>
    </dgm:pt>
    <dgm:pt modelId="{CA26E135-FCF6-42F2-8540-DF63D2C54FB2}" type="pres">
      <dgm:prSet presAssocID="{304A3B84-DDB5-44E0-AD12-193932BA9D96}" presName="LevelTwoTextNode" presStyleLbl="node2" presStyleIdx="0" presStyleCnt="3">
        <dgm:presLayoutVars>
          <dgm:chPref val="3"/>
        </dgm:presLayoutVars>
      </dgm:prSet>
      <dgm:spPr/>
    </dgm:pt>
    <dgm:pt modelId="{B315E433-8442-4D22-A824-180E56FCD444}" type="pres">
      <dgm:prSet presAssocID="{304A3B84-DDB5-44E0-AD12-193932BA9D96}" presName="level3hierChild" presStyleCnt="0"/>
      <dgm:spPr/>
    </dgm:pt>
    <dgm:pt modelId="{F35B8DAD-BCC4-4D4B-BDCF-6271DCAA0843}" type="pres">
      <dgm:prSet presAssocID="{348314E5-8E36-47BA-B547-EEB69B9A3474}" presName="conn2-1" presStyleLbl="parChTrans1D3" presStyleIdx="0" presStyleCnt="5"/>
      <dgm:spPr/>
    </dgm:pt>
    <dgm:pt modelId="{6941FB4D-C33D-43AB-9243-6A66B5F4048A}" type="pres">
      <dgm:prSet presAssocID="{348314E5-8E36-47BA-B547-EEB69B9A3474}" presName="connTx" presStyleLbl="parChTrans1D3" presStyleIdx="0" presStyleCnt="5"/>
      <dgm:spPr/>
    </dgm:pt>
    <dgm:pt modelId="{548B9CD0-6DF1-4390-A109-34AD1FA99E9B}" type="pres">
      <dgm:prSet presAssocID="{EF6C07A7-C4EB-43D1-B613-FB82B679A899}" presName="root2" presStyleCnt="0"/>
      <dgm:spPr/>
    </dgm:pt>
    <dgm:pt modelId="{57222A71-B93E-49B0-8F3E-AD13CE068C2A}" type="pres">
      <dgm:prSet presAssocID="{EF6C07A7-C4EB-43D1-B613-FB82B679A899}" presName="LevelTwoTextNode" presStyleLbl="node3" presStyleIdx="0" presStyleCnt="5">
        <dgm:presLayoutVars>
          <dgm:chPref val="3"/>
        </dgm:presLayoutVars>
      </dgm:prSet>
      <dgm:spPr/>
    </dgm:pt>
    <dgm:pt modelId="{7228B7CF-0A9C-4CFB-9A53-A5BE6CF1837C}" type="pres">
      <dgm:prSet presAssocID="{EF6C07A7-C4EB-43D1-B613-FB82B679A899}" presName="level3hierChild" presStyleCnt="0"/>
      <dgm:spPr/>
    </dgm:pt>
    <dgm:pt modelId="{AAE94C43-6C94-48F3-B3F4-DA048780377B}" type="pres">
      <dgm:prSet presAssocID="{015EF81E-7075-4EB6-9A09-5AD927540C31}" presName="conn2-1" presStyleLbl="parChTrans1D3" presStyleIdx="1" presStyleCnt="5"/>
      <dgm:spPr/>
    </dgm:pt>
    <dgm:pt modelId="{686853A9-72FB-4EDE-B122-73E9FCE7C660}" type="pres">
      <dgm:prSet presAssocID="{015EF81E-7075-4EB6-9A09-5AD927540C31}" presName="connTx" presStyleLbl="parChTrans1D3" presStyleIdx="1" presStyleCnt="5"/>
      <dgm:spPr/>
    </dgm:pt>
    <dgm:pt modelId="{46791035-4B75-45D9-A258-BFB6867DEAA5}" type="pres">
      <dgm:prSet presAssocID="{4DDE8D6E-26D3-47FD-BF37-3098B18C4C32}" presName="root2" presStyleCnt="0"/>
      <dgm:spPr/>
    </dgm:pt>
    <dgm:pt modelId="{21D92E5E-DD51-4922-83BB-C0DC8011A37A}" type="pres">
      <dgm:prSet presAssocID="{4DDE8D6E-26D3-47FD-BF37-3098B18C4C32}" presName="LevelTwoTextNode" presStyleLbl="node3" presStyleIdx="1" presStyleCnt="5">
        <dgm:presLayoutVars>
          <dgm:chPref val="3"/>
        </dgm:presLayoutVars>
      </dgm:prSet>
      <dgm:spPr/>
    </dgm:pt>
    <dgm:pt modelId="{F171AD7A-BFDC-4078-B0B5-41F8CF82F254}" type="pres">
      <dgm:prSet presAssocID="{4DDE8D6E-26D3-47FD-BF37-3098B18C4C32}" presName="level3hierChild" presStyleCnt="0"/>
      <dgm:spPr/>
    </dgm:pt>
    <dgm:pt modelId="{A7B1B63D-91AE-4EBC-AC08-38666B3DD379}" type="pres">
      <dgm:prSet presAssocID="{038C177E-F658-42EF-BBDA-9175AE681394}" presName="conn2-1" presStyleLbl="parChTrans1D2" presStyleIdx="1" presStyleCnt="3"/>
      <dgm:spPr/>
    </dgm:pt>
    <dgm:pt modelId="{C642285A-0A36-485A-B5D5-292643B408BB}" type="pres">
      <dgm:prSet presAssocID="{038C177E-F658-42EF-BBDA-9175AE681394}" presName="connTx" presStyleLbl="parChTrans1D2" presStyleIdx="1" presStyleCnt="3"/>
      <dgm:spPr/>
    </dgm:pt>
    <dgm:pt modelId="{DAF46052-8741-4FC0-A0FE-A8E41AC0129B}" type="pres">
      <dgm:prSet presAssocID="{CF756AB2-4657-4A7C-8E9D-22F6EA6DE5FB}" presName="root2" presStyleCnt="0"/>
      <dgm:spPr/>
    </dgm:pt>
    <dgm:pt modelId="{1182F99F-7613-48BC-9B43-5AD87B652AF0}" type="pres">
      <dgm:prSet presAssocID="{CF756AB2-4657-4A7C-8E9D-22F6EA6DE5FB}" presName="LevelTwoTextNode" presStyleLbl="node2" presStyleIdx="1" presStyleCnt="3">
        <dgm:presLayoutVars>
          <dgm:chPref val="3"/>
        </dgm:presLayoutVars>
      </dgm:prSet>
      <dgm:spPr/>
    </dgm:pt>
    <dgm:pt modelId="{0C13C44C-191E-4632-B9BD-EB809526E4C6}" type="pres">
      <dgm:prSet presAssocID="{CF756AB2-4657-4A7C-8E9D-22F6EA6DE5FB}" presName="level3hierChild" presStyleCnt="0"/>
      <dgm:spPr/>
    </dgm:pt>
    <dgm:pt modelId="{FA9AA380-8D08-4189-8195-957E7F523F80}" type="pres">
      <dgm:prSet presAssocID="{5CF77E77-9A48-42D0-BF89-EA54BA8F4C34}" presName="conn2-1" presStyleLbl="parChTrans1D3" presStyleIdx="2" presStyleCnt="5"/>
      <dgm:spPr/>
    </dgm:pt>
    <dgm:pt modelId="{C602D0FF-A963-49D4-A2C9-32B2C83428B8}" type="pres">
      <dgm:prSet presAssocID="{5CF77E77-9A48-42D0-BF89-EA54BA8F4C34}" presName="connTx" presStyleLbl="parChTrans1D3" presStyleIdx="2" presStyleCnt="5"/>
      <dgm:spPr/>
    </dgm:pt>
    <dgm:pt modelId="{F015C534-423D-4081-89B0-0A40DC630F9D}" type="pres">
      <dgm:prSet presAssocID="{899019AE-5A6D-40E9-BCC5-CB39CDD985A1}" presName="root2" presStyleCnt="0"/>
      <dgm:spPr/>
    </dgm:pt>
    <dgm:pt modelId="{CF3DEF78-A9E2-4DE1-8436-48CC5C0198D5}" type="pres">
      <dgm:prSet presAssocID="{899019AE-5A6D-40E9-BCC5-CB39CDD985A1}" presName="LevelTwoTextNode" presStyleLbl="node3" presStyleIdx="2" presStyleCnt="5">
        <dgm:presLayoutVars>
          <dgm:chPref val="3"/>
        </dgm:presLayoutVars>
      </dgm:prSet>
      <dgm:spPr/>
    </dgm:pt>
    <dgm:pt modelId="{D38F7853-0454-4A8A-B529-3F2E6D30CD1F}" type="pres">
      <dgm:prSet presAssocID="{899019AE-5A6D-40E9-BCC5-CB39CDD985A1}" presName="level3hierChild" presStyleCnt="0"/>
      <dgm:spPr/>
    </dgm:pt>
    <dgm:pt modelId="{BF0EA8F8-5432-4F11-8B57-87E4C4CE5A30}" type="pres">
      <dgm:prSet presAssocID="{3FB1F7D7-84EE-470B-8285-4DD8004B1FE5}" presName="conn2-1" presStyleLbl="parChTrans1D2" presStyleIdx="2" presStyleCnt="3"/>
      <dgm:spPr/>
    </dgm:pt>
    <dgm:pt modelId="{9FF5C668-C70F-44E4-8FA8-A44CEE19B599}" type="pres">
      <dgm:prSet presAssocID="{3FB1F7D7-84EE-470B-8285-4DD8004B1FE5}" presName="connTx" presStyleLbl="parChTrans1D2" presStyleIdx="2" presStyleCnt="3"/>
      <dgm:spPr/>
    </dgm:pt>
    <dgm:pt modelId="{9BA507BD-C92E-4F5A-88E8-A60D8928158C}" type="pres">
      <dgm:prSet presAssocID="{0C872090-C8C3-4D10-8572-40BBD3B42B6A}" presName="root2" presStyleCnt="0"/>
      <dgm:spPr/>
    </dgm:pt>
    <dgm:pt modelId="{25F48415-A6CF-4775-B9C1-A15E22BE5DD2}" type="pres">
      <dgm:prSet presAssocID="{0C872090-C8C3-4D10-8572-40BBD3B42B6A}" presName="LevelTwoTextNode" presStyleLbl="node2" presStyleIdx="2" presStyleCnt="3">
        <dgm:presLayoutVars>
          <dgm:chPref val="3"/>
        </dgm:presLayoutVars>
      </dgm:prSet>
      <dgm:spPr/>
    </dgm:pt>
    <dgm:pt modelId="{FEBFBF48-2CB4-40C2-891C-C7FB3DA52054}" type="pres">
      <dgm:prSet presAssocID="{0C872090-C8C3-4D10-8572-40BBD3B42B6A}" presName="level3hierChild" presStyleCnt="0"/>
      <dgm:spPr/>
    </dgm:pt>
    <dgm:pt modelId="{3894096A-7DD0-4B79-BF27-14B210B1CE90}" type="pres">
      <dgm:prSet presAssocID="{5FD010C8-CEC0-441D-8B27-4352C6310F67}" presName="conn2-1" presStyleLbl="parChTrans1D3" presStyleIdx="3" presStyleCnt="5"/>
      <dgm:spPr/>
    </dgm:pt>
    <dgm:pt modelId="{C110902B-3EEC-40ED-BE3D-4389EEDC7AE1}" type="pres">
      <dgm:prSet presAssocID="{5FD010C8-CEC0-441D-8B27-4352C6310F67}" presName="connTx" presStyleLbl="parChTrans1D3" presStyleIdx="3" presStyleCnt="5"/>
      <dgm:spPr/>
    </dgm:pt>
    <dgm:pt modelId="{F0D020C2-FAE1-4876-B1E1-1901DD771205}" type="pres">
      <dgm:prSet presAssocID="{4C9D2FD7-504A-4F92-9AA0-AE053AB625F5}" presName="root2" presStyleCnt="0"/>
      <dgm:spPr/>
    </dgm:pt>
    <dgm:pt modelId="{AEA81230-8970-4B61-941B-B111C933D2A3}" type="pres">
      <dgm:prSet presAssocID="{4C9D2FD7-504A-4F92-9AA0-AE053AB625F5}" presName="LevelTwoTextNode" presStyleLbl="node3" presStyleIdx="3" presStyleCnt="5">
        <dgm:presLayoutVars>
          <dgm:chPref val="3"/>
        </dgm:presLayoutVars>
      </dgm:prSet>
      <dgm:spPr/>
    </dgm:pt>
    <dgm:pt modelId="{6511A5DE-09B1-48C8-AFD6-6C673173112E}" type="pres">
      <dgm:prSet presAssocID="{4C9D2FD7-504A-4F92-9AA0-AE053AB625F5}" presName="level3hierChild" presStyleCnt="0"/>
      <dgm:spPr/>
    </dgm:pt>
    <dgm:pt modelId="{69C09BAF-E489-4091-A289-B06652F8A9FC}" type="pres">
      <dgm:prSet presAssocID="{DAEBB9E5-6E70-4D80-B006-907075EE2588}" presName="conn2-1" presStyleLbl="parChTrans1D3" presStyleIdx="4" presStyleCnt="5"/>
      <dgm:spPr/>
    </dgm:pt>
    <dgm:pt modelId="{FC4ABB89-65C4-4BAF-B69E-4403F6284ABA}" type="pres">
      <dgm:prSet presAssocID="{DAEBB9E5-6E70-4D80-B006-907075EE2588}" presName="connTx" presStyleLbl="parChTrans1D3" presStyleIdx="4" presStyleCnt="5"/>
      <dgm:spPr/>
    </dgm:pt>
    <dgm:pt modelId="{4F2501AA-3525-43A9-8F2F-3FA2607AA0D7}" type="pres">
      <dgm:prSet presAssocID="{817033EB-AF66-49FF-8F9F-B0AC35E05CA5}" presName="root2" presStyleCnt="0"/>
      <dgm:spPr/>
    </dgm:pt>
    <dgm:pt modelId="{3C0A434B-3A65-4DD0-A25D-C921B2620149}" type="pres">
      <dgm:prSet presAssocID="{817033EB-AF66-49FF-8F9F-B0AC35E05CA5}" presName="LevelTwoTextNode" presStyleLbl="node3" presStyleIdx="4" presStyleCnt="5">
        <dgm:presLayoutVars>
          <dgm:chPref val="3"/>
        </dgm:presLayoutVars>
      </dgm:prSet>
      <dgm:spPr/>
    </dgm:pt>
    <dgm:pt modelId="{ADEAA222-7FDF-43A4-9147-B4EDF0456910}" type="pres">
      <dgm:prSet presAssocID="{817033EB-AF66-49FF-8F9F-B0AC35E05CA5}" presName="level3hierChild" presStyleCnt="0"/>
      <dgm:spPr/>
    </dgm:pt>
  </dgm:ptLst>
  <dgm:cxnLst>
    <dgm:cxn modelId="{59D01106-BC9C-46DD-B557-1522F1AE07F0}" type="presOf" srcId="{304A3B84-DDB5-44E0-AD12-193932BA9D96}" destId="{CA26E135-FCF6-42F2-8540-DF63D2C54FB2}" srcOrd="0" destOrd="0" presId="urn:microsoft.com/office/officeart/2005/8/layout/hierarchy2"/>
    <dgm:cxn modelId="{23079809-FCD7-460E-B774-48BE137A1296}" type="presOf" srcId="{4C9D2FD7-504A-4F92-9AA0-AE053AB625F5}" destId="{AEA81230-8970-4B61-941B-B111C933D2A3}" srcOrd="0" destOrd="0" presId="urn:microsoft.com/office/officeart/2005/8/layout/hierarchy2"/>
    <dgm:cxn modelId="{2FA3670B-BC09-4322-B5D4-A58FE56E24E9}" srcId="{FB99D0DE-ED1A-48C2-9614-8F310FAD848E}" destId="{6EE3BAD5-9DFD-4AD4-8330-B9B70A85F14B}" srcOrd="0" destOrd="0" parTransId="{E69C1C5A-9CC8-4FEB-AE06-3BEB1402B0B3}" sibTransId="{F79A6468-E814-45DD-B783-B953D17DFCAF}"/>
    <dgm:cxn modelId="{0BDD1814-6140-4B44-9554-747BE02E99B4}" srcId="{0C872090-C8C3-4D10-8572-40BBD3B42B6A}" destId="{4C9D2FD7-504A-4F92-9AA0-AE053AB625F5}" srcOrd="0" destOrd="0" parTransId="{5FD010C8-CEC0-441D-8B27-4352C6310F67}" sibTransId="{C5209F1F-24FE-4D47-BF43-710735E60529}"/>
    <dgm:cxn modelId="{7A9A901F-9273-4C85-B2E0-5025F9E47CDA}" srcId="{6EE3BAD5-9DFD-4AD4-8330-B9B70A85F14B}" destId="{0C872090-C8C3-4D10-8572-40BBD3B42B6A}" srcOrd="2" destOrd="0" parTransId="{3FB1F7D7-84EE-470B-8285-4DD8004B1FE5}" sibTransId="{14332432-3EAD-41DB-AFFF-258863CC6F82}"/>
    <dgm:cxn modelId="{3959B13C-06F1-43D3-8200-527913C7B957}" type="presOf" srcId="{3FB1F7D7-84EE-470B-8285-4DD8004B1FE5}" destId="{9FF5C668-C70F-44E4-8FA8-A44CEE19B599}" srcOrd="1" destOrd="0" presId="urn:microsoft.com/office/officeart/2005/8/layout/hierarchy2"/>
    <dgm:cxn modelId="{F17CBA5D-A979-49B4-B891-3AA1CD64A2C9}" type="presOf" srcId="{5CF77E77-9A48-42D0-BF89-EA54BA8F4C34}" destId="{C602D0FF-A963-49D4-A2C9-32B2C83428B8}" srcOrd="1" destOrd="0" presId="urn:microsoft.com/office/officeart/2005/8/layout/hierarchy2"/>
    <dgm:cxn modelId="{FE5E315F-18EC-471D-B755-7439FF61F6F0}" type="presOf" srcId="{348314E5-8E36-47BA-B547-EEB69B9A3474}" destId="{6941FB4D-C33D-43AB-9243-6A66B5F4048A}" srcOrd="1" destOrd="0" presId="urn:microsoft.com/office/officeart/2005/8/layout/hierarchy2"/>
    <dgm:cxn modelId="{A35F9A41-9EF2-4A6E-AC9C-14ECFA6D38CD}" type="presOf" srcId="{DAEBB9E5-6E70-4D80-B006-907075EE2588}" destId="{FC4ABB89-65C4-4BAF-B69E-4403F6284ABA}" srcOrd="1" destOrd="0" presId="urn:microsoft.com/office/officeart/2005/8/layout/hierarchy2"/>
    <dgm:cxn modelId="{1BFF4B43-EBDC-4B44-A120-67CBE23FA471}" srcId="{CF756AB2-4657-4A7C-8E9D-22F6EA6DE5FB}" destId="{899019AE-5A6D-40E9-BCC5-CB39CDD985A1}" srcOrd="0" destOrd="0" parTransId="{5CF77E77-9A48-42D0-BF89-EA54BA8F4C34}" sibTransId="{398A56AB-DF7E-409B-8F08-47C679DDE50B}"/>
    <dgm:cxn modelId="{AF276845-DE05-4135-8E4C-400545D395FF}" type="presOf" srcId="{015EF81E-7075-4EB6-9A09-5AD927540C31}" destId="{686853A9-72FB-4EDE-B122-73E9FCE7C660}" srcOrd="1" destOrd="0" presId="urn:microsoft.com/office/officeart/2005/8/layout/hierarchy2"/>
    <dgm:cxn modelId="{9172384B-FE3B-41BE-A8B3-D81CD961C210}" srcId="{6EE3BAD5-9DFD-4AD4-8330-B9B70A85F14B}" destId="{304A3B84-DDB5-44E0-AD12-193932BA9D96}" srcOrd="0" destOrd="0" parTransId="{CAD6D0D1-5FBF-46B6-9F7C-55E39F6CF989}" sibTransId="{98C1B63B-7CE5-42A4-896C-A163260C0916}"/>
    <dgm:cxn modelId="{4B62566C-84D3-44CD-B0CE-0256AA0FDB25}" type="presOf" srcId="{CAD6D0D1-5FBF-46B6-9F7C-55E39F6CF989}" destId="{9D2CFF96-0D35-4D09-A38E-7A0CAE1EE373}" srcOrd="1" destOrd="0" presId="urn:microsoft.com/office/officeart/2005/8/layout/hierarchy2"/>
    <dgm:cxn modelId="{EB734E6F-1270-453A-814A-2A8ADF95DFCA}" type="presOf" srcId="{6EE3BAD5-9DFD-4AD4-8330-B9B70A85F14B}" destId="{C447A8FB-69FA-483C-8F6A-BD3431869591}" srcOrd="0" destOrd="0" presId="urn:microsoft.com/office/officeart/2005/8/layout/hierarchy2"/>
    <dgm:cxn modelId="{28B49B4F-5E0E-4472-9328-2EBAAED91E6F}" type="presOf" srcId="{4DDE8D6E-26D3-47FD-BF37-3098B18C4C32}" destId="{21D92E5E-DD51-4922-83BB-C0DC8011A37A}" srcOrd="0" destOrd="0" presId="urn:microsoft.com/office/officeart/2005/8/layout/hierarchy2"/>
    <dgm:cxn modelId="{16C35E70-5967-4E81-9DBF-DA509E5F0F8A}" type="presOf" srcId="{0C872090-C8C3-4D10-8572-40BBD3B42B6A}" destId="{25F48415-A6CF-4775-B9C1-A15E22BE5DD2}" srcOrd="0" destOrd="0" presId="urn:microsoft.com/office/officeart/2005/8/layout/hierarchy2"/>
    <dgm:cxn modelId="{349CCB50-8421-4F13-A857-7E7551FBA81B}" type="presOf" srcId="{CF756AB2-4657-4A7C-8E9D-22F6EA6DE5FB}" destId="{1182F99F-7613-48BC-9B43-5AD87B652AF0}" srcOrd="0" destOrd="0" presId="urn:microsoft.com/office/officeart/2005/8/layout/hierarchy2"/>
    <dgm:cxn modelId="{2D2C3F73-9D55-4423-ABFA-D662BF74E29C}" type="presOf" srcId="{5FD010C8-CEC0-441D-8B27-4352C6310F67}" destId="{C110902B-3EEC-40ED-BE3D-4389EEDC7AE1}" srcOrd="1" destOrd="0" presId="urn:microsoft.com/office/officeart/2005/8/layout/hierarchy2"/>
    <dgm:cxn modelId="{4BEC6A7B-8A7D-4AE8-987C-F28F2520107C}" srcId="{6EE3BAD5-9DFD-4AD4-8330-B9B70A85F14B}" destId="{CF756AB2-4657-4A7C-8E9D-22F6EA6DE5FB}" srcOrd="1" destOrd="0" parTransId="{038C177E-F658-42EF-BBDA-9175AE681394}" sibTransId="{12BD36ED-5E3C-4E8A-9193-AC40673DD7B5}"/>
    <dgm:cxn modelId="{3C88168A-99D4-4F6E-8790-E0969E511D1C}" type="presOf" srcId="{038C177E-F658-42EF-BBDA-9175AE681394}" destId="{C642285A-0A36-485A-B5D5-292643B408BB}" srcOrd="1" destOrd="0" presId="urn:microsoft.com/office/officeart/2005/8/layout/hierarchy2"/>
    <dgm:cxn modelId="{42060E91-B9BD-4683-99E1-BAC3712090C5}" type="presOf" srcId="{CAD6D0D1-5FBF-46B6-9F7C-55E39F6CF989}" destId="{966EE1E9-1E30-412E-9764-65B31A90D8A8}" srcOrd="0" destOrd="0" presId="urn:microsoft.com/office/officeart/2005/8/layout/hierarchy2"/>
    <dgm:cxn modelId="{1E4D0C9A-E0F6-48AD-B44F-505DAE15B2F5}" srcId="{304A3B84-DDB5-44E0-AD12-193932BA9D96}" destId="{4DDE8D6E-26D3-47FD-BF37-3098B18C4C32}" srcOrd="1" destOrd="0" parTransId="{015EF81E-7075-4EB6-9A09-5AD927540C31}" sibTransId="{8625311F-F6FD-49BC-99D9-7DF8DF56631C}"/>
    <dgm:cxn modelId="{F15A6FB2-2846-4417-80B6-94893BBB6448}" type="presOf" srcId="{015EF81E-7075-4EB6-9A09-5AD927540C31}" destId="{AAE94C43-6C94-48F3-B3F4-DA048780377B}" srcOrd="0" destOrd="0" presId="urn:microsoft.com/office/officeart/2005/8/layout/hierarchy2"/>
    <dgm:cxn modelId="{2C7A40C2-176E-48B3-9236-3C0930546381}" type="presOf" srcId="{817033EB-AF66-49FF-8F9F-B0AC35E05CA5}" destId="{3C0A434B-3A65-4DD0-A25D-C921B2620149}" srcOrd="0" destOrd="0" presId="urn:microsoft.com/office/officeart/2005/8/layout/hierarchy2"/>
    <dgm:cxn modelId="{D4DEFDC7-D194-43B5-8B0B-B341BBDC201D}" type="presOf" srcId="{EF6C07A7-C4EB-43D1-B613-FB82B679A899}" destId="{57222A71-B93E-49B0-8F3E-AD13CE068C2A}" srcOrd="0" destOrd="0" presId="urn:microsoft.com/office/officeart/2005/8/layout/hierarchy2"/>
    <dgm:cxn modelId="{57CA89CB-9409-4431-84F1-7462EDA91056}" type="presOf" srcId="{899019AE-5A6D-40E9-BCC5-CB39CDD985A1}" destId="{CF3DEF78-A9E2-4DE1-8436-48CC5C0198D5}" srcOrd="0" destOrd="0" presId="urn:microsoft.com/office/officeart/2005/8/layout/hierarchy2"/>
    <dgm:cxn modelId="{606B52CC-637D-4F94-9339-75A23BA59604}" type="presOf" srcId="{3FB1F7D7-84EE-470B-8285-4DD8004B1FE5}" destId="{BF0EA8F8-5432-4F11-8B57-87E4C4CE5A30}" srcOrd="0" destOrd="0" presId="urn:microsoft.com/office/officeart/2005/8/layout/hierarchy2"/>
    <dgm:cxn modelId="{80195BD5-34D2-41C6-8655-03A9F6DB73E5}" type="presOf" srcId="{FB99D0DE-ED1A-48C2-9614-8F310FAD848E}" destId="{F67F07CB-1470-40FA-88B2-27BD6F818335}" srcOrd="0" destOrd="0" presId="urn:microsoft.com/office/officeart/2005/8/layout/hierarchy2"/>
    <dgm:cxn modelId="{5A18FFDF-BE86-4EC0-B7EF-149F3D8FFBDC}" srcId="{0C872090-C8C3-4D10-8572-40BBD3B42B6A}" destId="{817033EB-AF66-49FF-8F9F-B0AC35E05CA5}" srcOrd="1" destOrd="0" parTransId="{DAEBB9E5-6E70-4D80-B006-907075EE2588}" sibTransId="{5E6A098E-956E-462E-935C-BBDC1ABFD755}"/>
    <dgm:cxn modelId="{44DD49E9-F3F2-4CA6-B5DA-7C4BE1683B22}" srcId="{304A3B84-DDB5-44E0-AD12-193932BA9D96}" destId="{EF6C07A7-C4EB-43D1-B613-FB82B679A899}" srcOrd="0" destOrd="0" parTransId="{348314E5-8E36-47BA-B547-EEB69B9A3474}" sibTransId="{FC8BF5AC-2B3C-407C-BCFA-474020B8362E}"/>
    <dgm:cxn modelId="{338CA1EE-2D46-427F-B7E6-915A182B11CB}" type="presOf" srcId="{5CF77E77-9A48-42D0-BF89-EA54BA8F4C34}" destId="{FA9AA380-8D08-4189-8195-957E7F523F80}" srcOrd="0" destOrd="0" presId="urn:microsoft.com/office/officeart/2005/8/layout/hierarchy2"/>
    <dgm:cxn modelId="{724057F3-BA2A-4FE5-A2EF-559E500F0BA5}" type="presOf" srcId="{5FD010C8-CEC0-441D-8B27-4352C6310F67}" destId="{3894096A-7DD0-4B79-BF27-14B210B1CE90}" srcOrd="0" destOrd="0" presId="urn:microsoft.com/office/officeart/2005/8/layout/hierarchy2"/>
    <dgm:cxn modelId="{4BDF60F7-4483-4B9C-8D24-38334AC24823}" type="presOf" srcId="{DAEBB9E5-6E70-4D80-B006-907075EE2588}" destId="{69C09BAF-E489-4091-A289-B06652F8A9FC}" srcOrd="0" destOrd="0" presId="urn:microsoft.com/office/officeart/2005/8/layout/hierarchy2"/>
    <dgm:cxn modelId="{30EF04F8-8FAF-4AE0-B9BD-B00C4D9B86A6}" type="presOf" srcId="{038C177E-F658-42EF-BBDA-9175AE681394}" destId="{A7B1B63D-91AE-4EBC-AC08-38666B3DD379}" srcOrd="0" destOrd="0" presId="urn:microsoft.com/office/officeart/2005/8/layout/hierarchy2"/>
    <dgm:cxn modelId="{AA9E34FC-5EE7-416B-9DCE-248D943F383E}" type="presOf" srcId="{348314E5-8E36-47BA-B547-EEB69B9A3474}" destId="{F35B8DAD-BCC4-4D4B-BDCF-6271DCAA0843}" srcOrd="0" destOrd="0" presId="urn:microsoft.com/office/officeart/2005/8/layout/hierarchy2"/>
    <dgm:cxn modelId="{B3B444BF-0BCC-4384-8C97-2296BDD9ACA7}" type="presParOf" srcId="{F67F07CB-1470-40FA-88B2-27BD6F818335}" destId="{80D1B309-D5EA-41EB-8186-DC02ECA5C556}" srcOrd="0" destOrd="0" presId="urn:microsoft.com/office/officeart/2005/8/layout/hierarchy2"/>
    <dgm:cxn modelId="{23C736ED-36EE-42C7-BEA9-856B07D6DB9F}" type="presParOf" srcId="{80D1B309-D5EA-41EB-8186-DC02ECA5C556}" destId="{C447A8FB-69FA-483C-8F6A-BD3431869591}" srcOrd="0" destOrd="0" presId="urn:microsoft.com/office/officeart/2005/8/layout/hierarchy2"/>
    <dgm:cxn modelId="{41D57433-0B6C-44A8-A986-04D94FA13EBC}" type="presParOf" srcId="{80D1B309-D5EA-41EB-8186-DC02ECA5C556}" destId="{3B9DD4FE-D485-4795-9295-92AE202499DB}" srcOrd="1" destOrd="0" presId="urn:microsoft.com/office/officeart/2005/8/layout/hierarchy2"/>
    <dgm:cxn modelId="{3925F7B8-6A91-4A90-9D60-B03CCD79F211}" type="presParOf" srcId="{3B9DD4FE-D485-4795-9295-92AE202499DB}" destId="{966EE1E9-1E30-412E-9764-65B31A90D8A8}" srcOrd="0" destOrd="0" presId="urn:microsoft.com/office/officeart/2005/8/layout/hierarchy2"/>
    <dgm:cxn modelId="{5DB01696-334D-44FC-8ED6-BBE49EAB711D}" type="presParOf" srcId="{966EE1E9-1E30-412E-9764-65B31A90D8A8}" destId="{9D2CFF96-0D35-4D09-A38E-7A0CAE1EE373}" srcOrd="0" destOrd="0" presId="urn:microsoft.com/office/officeart/2005/8/layout/hierarchy2"/>
    <dgm:cxn modelId="{BFF7114E-C59F-413A-9BCA-5246E02092F1}" type="presParOf" srcId="{3B9DD4FE-D485-4795-9295-92AE202499DB}" destId="{91496155-DC0D-41C9-9C8C-D90C7EDDA1C2}" srcOrd="1" destOrd="0" presId="urn:microsoft.com/office/officeart/2005/8/layout/hierarchy2"/>
    <dgm:cxn modelId="{EEB0F821-B566-482B-BE39-6D22985A970A}" type="presParOf" srcId="{91496155-DC0D-41C9-9C8C-D90C7EDDA1C2}" destId="{CA26E135-FCF6-42F2-8540-DF63D2C54FB2}" srcOrd="0" destOrd="0" presId="urn:microsoft.com/office/officeart/2005/8/layout/hierarchy2"/>
    <dgm:cxn modelId="{3E1BD3F3-A87A-4C24-8E16-C0C1FC7DFDA1}" type="presParOf" srcId="{91496155-DC0D-41C9-9C8C-D90C7EDDA1C2}" destId="{B315E433-8442-4D22-A824-180E56FCD444}" srcOrd="1" destOrd="0" presId="urn:microsoft.com/office/officeart/2005/8/layout/hierarchy2"/>
    <dgm:cxn modelId="{3C011EE8-7346-4A23-86C7-99AA3416BF16}" type="presParOf" srcId="{B315E433-8442-4D22-A824-180E56FCD444}" destId="{F35B8DAD-BCC4-4D4B-BDCF-6271DCAA0843}" srcOrd="0" destOrd="0" presId="urn:microsoft.com/office/officeart/2005/8/layout/hierarchy2"/>
    <dgm:cxn modelId="{58229326-5AA4-45B6-BBFC-D529BBE52577}" type="presParOf" srcId="{F35B8DAD-BCC4-4D4B-BDCF-6271DCAA0843}" destId="{6941FB4D-C33D-43AB-9243-6A66B5F4048A}" srcOrd="0" destOrd="0" presId="urn:microsoft.com/office/officeart/2005/8/layout/hierarchy2"/>
    <dgm:cxn modelId="{7C3790D3-ABD5-45C0-896B-A8E2E5D340DD}" type="presParOf" srcId="{B315E433-8442-4D22-A824-180E56FCD444}" destId="{548B9CD0-6DF1-4390-A109-34AD1FA99E9B}" srcOrd="1" destOrd="0" presId="urn:microsoft.com/office/officeart/2005/8/layout/hierarchy2"/>
    <dgm:cxn modelId="{F479E83C-7693-4FFB-A1C2-B8C307931A28}" type="presParOf" srcId="{548B9CD0-6DF1-4390-A109-34AD1FA99E9B}" destId="{57222A71-B93E-49B0-8F3E-AD13CE068C2A}" srcOrd="0" destOrd="0" presId="urn:microsoft.com/office/officeart/2005/8/layout/hierarchy2"/>
    <dgm:cxn modelId="{72BD7AC7-8E53-486B-A639-DE8876A0AE79}" type="presParOf" srcId="{548B9CD0-6DF1-4390-A109-34AD1FA99E9B}" destId="{7228B7CF-0A9C-4CFB-9A53-A5BE6CF1837C}" srcOrd="1" destOrd="0" presId="urn:microsoft.com/office/officeart/2005/8/layout/hierarchy2"/>
    <dgm:cxn modelId="{FDAB35B1-F29F-4D76-8611-9701F5F66D31}" type="presParOf" srcId="{B315E433-8442-4D22-A824-180E56FCD444}" destId="{AAE94C43-6C94-48F3-B3F4-DA048780377B}" srcOrd="2" destOrd="0" presId="urn:microsoft.com/office/officeart/2005/8/layout/hierarchy2"/>
    <dgm:cxn modelId="{427FF0A1-5743-480E-913A-8141EA0B822B}" type="presParOf" srcId="{AAE94C43-6C94-48F3-B3F4-DA048780377B}" destId="{686853A9-72FB-4EDE-B122-73E9FCE7C660}" srcOrd="0" destOrd="0" presId="urn:microsoft.com/office/officeart/2005/8/layout/hierarchy2"/>
    <dgm:cxn modelId="{A15FB698-4944-4AC5-8C29-E95FA577C6E7}" type="presParOf" srcId="{B315E433-8442-4D22-A824-180E56FCD444}" destId="{46791035-4B75-45D9-A258-BFB6867DEAA5}" srcOrd="3" destOrd="0" presId="urn:microsoft.com/office/officeart/2005/8/layout/hierarchy2"/>
    <dgm:cxn modelId="{FD5F974D-9AC2-48C1-90C9-A8C27105EB3B}" type="presParOf" srcId="{46791035-4B75-45D9-A258-BFB6867DEAA5}" destId="{21D92E5E-DD51-4922-83BB-C0DC8011A37A}" srcOrd="0" destOrd="0" presId="urn:microsoft.com/office/officeart/2005/8/layout/hierarchy2"/>
    <dgm:cxn modelId="{92271697-4672-4A62-8639-8E8BC52C9BB9}" type="presParOf" srcId="{46791035-4B75-45D9-A258-BFB6867DEAA5}" destId="{F171AD7A-BFDC-4078-B0B5-41F8CF82F254}" srcOrd="1" destOrd="0" presId="urn:microsoft.com/office/officeart/2005/8/layout/hierarchy2"/>
    <dgm:cxn modelId="{82B5C37D-DFE7-4ED3-B230-B70FF4CF1142}" type="presParOf" srcId="{3B9DD4FE-D485-4795-9295-92AE202499DB}" destId="{A7B1B63D-91AE-4EBC-AC08-38666B3DD379}" srcOrd="2" destOrd="0" presId="urn:microsoft.com/office/officeart/2005/8/layout/hierarchy2"/>
    <dgm:cxn modelId="{2D063492-E614-433C-AF7E-E4BF7970BF1A}" type="presParOf" srcId="{A7B1B63D-91AE-4EBC-AC08-38666B3DD379}" destId="{C642285A-0A36-485A-B5D5-292643B408BB}" srcOrd="0" destOrd="0" presId="urn:microsoft.com/office/officeart/2005/8/layout/hierarchy2"/>
    <dgm:cxn modelId="{02D2F23A-EAC1-4637-B6D5-BF0CAFF9927F}" type="presParOf" srcId="{3B9DD4FE-D485-4795-9295-92AE202499DB}" destId="{DAF46052-8741-4FC0-A0FE-A8E41AC0129B}" srcOrd="3" destOrd="0" presId="urn:microsoft.com/office/officeart/2005/8/layout/hierarchy2"/>
    <dgm:cxn modelId="{0BF37FA0-C7E5-4B79-BCC3-321B9B2CFF6E}" type="presParOf" srcId="{DAF46052-8741-4FC0-A0FE-A8E41AC0129B}" destId="{1182F99F-7613-48BC-9B43-5AD87B652AF0}" srcOrd="0" destOrd="0" presId="urn:microsoft.com/office/officeart/2005/8/layout/hierarchy2"/>
    <dgm:cxn modelId="{CD0D9832-CDD9-4FE8-A69E-71AAAA1F7EC2}" type="presParOf" srcId="{DAF46052-8741-4FC0-A0FE-A8E41AC0129B}" destId="{0C13C44C-191E-4632-B9BD-EB809526E4C6}" srcOrd="1" destOrd="0" presId="urn:microsoft.com/office/officeart/2005/8/layout/hierarchy2"/>
    <dgm:cxn modelId="{83BD5AD6-2C5D-4761-9B48-C279485421C1}" type="presParOf" srcId="{0C13C44C-191E-4632-B9BD-EB809526E4C6}" destId="{FA9AA380-8D08-4189-8195-957E7F523F80}" srcOrd="0" destOrd="0" presId="urn:microsoft.com/office/officeart/2005/8/layout/hierarchy2"/>
    <dgm:cxn modelId="{F003E705-EF2F-4826-BA46-24F74C1246F7}" type="presParOf" srcId="{FA9AA380-8D08-4189-8195-957E7F523F80}" destId="{C602D0FF-A963-49D4-A2C9-32B2C83428B8}" srcOrd="0" destOrd="0" presId="urn:microsoft.com/office/officeart/2005/8/layout/hierarchy2"/>
    <dgm:cxn modelId="{3E5603B3-BFDA-47E2-95E5-F1707289D6A1}" type="presParOf" srcId="{0C13C44C-191E-4632-B9BD-EB809526E4C6}" destId="{F015C534-423D-4081-89B0-0A40DC630F9D}" srcOrd="1" destOrd="0" presId="urn:microsoft.com/office/officeart/2005/8/layout/hierarchy2"/>
    <dgm:cxn modelId="{AECDCE48-FF9C-480F-AF82-ABD3AC3D7A34}" type="presParOf" srcId="{F015C534-423D-4081-89B0-0A40DC630F9D}" destId="{CF3DEF78-A9E2-4DE1-8436-48CC5C0198D5}" srcOrd="0" destOrd="0" presId="urn:microsoft.com/office/officeart/2005/8/layout/hierarchy2"/>
    <dgm:cxn modelId="{0B325058-6470-4DC3-8FA2-9ED78C2B956F}" type="presParOf" srcId="{F015C534-423D-4081-89B0-0A40DC630F9D}" destId="{D38F7853-0454-4A8A-B529-3F2E6D30CD1F}" srcOrd="1" destOrd="0" presId="urn:microsoft.com/office/officeart/2005/8/layout/hierarchy2"/>
    <dgm:cxn modelId="{54F4FC87-1FCA-4C49-B153-59BA2E0A7000}" type="presParOf" srcId="{3B9DD4FE-D485-4795-9295-92AE202499DB}" destId="{BF0EA8F8-5432-4F11-8B57-87E4C4CE5A30}" srcOrd="4" destOrd="0" presId="urn:microsoft.com/office/officeart/2005/8/layout/hierarchy2"/>
    <dgm:cxn modelId="{B9B338DF-9D3C-4B92-9D73-4AD5FBF6056D}" type="presParOf" srcId="{BF0EA8F8-5432-4F11-8B57-87E4C4CE5A30}" destId="{9FF5C668-C70F-44E4-8FA8-A44CEE19B599}" srcOrd="0" destOrd="0" presId="urn:microsoft.com/office/officeart/2005/8/layout/hierarchy2"/>
    <dgm:cxn modelId="{0490BF9C-6E3A-4C34-B7FA-BFFFC25CD315}" type="presParOf" srcId="{3B9DD4FE-D485-4795-9295-92AE202499DB}" destId="{9BA507BD-C92E-4F5A-88E8-A60D8928158C}" srcOrd="5" destOrd="0" presId="urn:microsoft.com/office/officeart/2005/8/layout/hierarchy2"/>
    <dgm:cxn modelId="{FA11C88A-A289-4F24-A210-30CB8DF7C9D5}" type="presParOf" srcId="{9BA507BD-C92E-4F5A-88E8-A60D8928158C}" destId="{25F48415-A6CF-4775-B9C1-A15E22BE5DD2}" srcOrd="0" destOrd="0" presId="urn:microsoft.com/office/officeart/2005/8/layout/hierarchy2"/>
    <dgm:cxn modelId="{51F6DDC2-C906-4832-8E6C-99F060551832}" type="presParOf" srcId="{9BA507BD-C92E-4F5A-88E8-A60D8928158C}" destId="{FEBFBF48-2CB4-40C2-891C-C7FB3DA52054}" srcOrd="1" destOrd="0" presId="urn:microsoft.com/office/officeart/2005/8/layout/hierarchy2"/>
    <dgm:cxn modelId="{2B515DFD-87F9-44EE-AA23-E91819B68348}" type="presParOf" srcId="{FEBFBF48-2CB4-40C2-891C-C7FB3DA52054}" destId="{3894096A-7DD0-4B79-BF27-14B210B1CE90}" srcOrd="0" destOrd="0" presId="urn:microsoft.com/office/officeart/2005/8/layout/hierarchy2"/>
    <dgm:cxn modelId="{A0B5B369-CCEE-4E20-B5A7-90D72D5D3945}" type="presParOf" srcId="{3894096A-7DD0-4B79-BF27-14B210B1CE90}" destId="{C110902B-3EEC-40ED-BE3D-4389EEDC7AE1}" srcOrd="0" destOrd="0" presId="urn:microsoft.com/office/officeart/2005/8/layout/hierarchy2"/>
    <dgm:cxn modelId="{C658EF30-5EFC-4AE0-AA00-5686336C433B}" type="presParOf" srcId="{FEBFBF48-2CB4-40C2-891C-C7FB3DA52054}" destId="{F0D020C2-FAE1-4876-B1E1-1901DD771205}" srcOrd="1" destOrd="0" presId="urn:microsoft.com/office/officeart/2005/8/layout/hierarchy2"/>
    <dgm:cxn modelId="{FD445E58-099D-464D-8EF4-9DB752E0D464}" type="presParOf" srcId="{F0D020C2-FAE1-4876-B1E1-1901DD771205}" destId="{AEA81230-8970-4B61-941B-B111C933D2A3}" srcOrd="0" destOrd="0" presId="urn:microsoft.com/office/officeart/2005/8/layout/hierarchy2"/>
    <dgm:cxn modelId="{342A85C9-6F78-4A6A-B831-A5574350CACC}" type="presParOf" srcId="{F0D020C2-FAE1-4876-B1E1-1901DD771205}" destId="{6511A5DE-09B1-48C8-AFD6-6C673173112E}" srcOrd="1" destOrd="0" presId="urn:microsoft.com/office/officeart/2005/8/layout/hierarchy2"/>
    <dgm:cxn modelId="{BBAB144A-B9E5-4467-9F97-5D1385EC592D}" type="presParOf" srcId="{FEBFBF48-2CB4-40C2-891C-C7FB3DA52054}" destId="{69C09BAF-E489-4091-A289-B06652F8A9FC}" srcOrd="2" destOrd="0" presId="urn:microsoft.com/office/officeart/2005/8/layout/hierarchy2"/>
    <dgm:cxn modelId="{0B80F704-0F1B-4177-AF86-863698AD6FF6}" type="presParOf" srcId="{69C09BAF-E489-4091-A289-B06652F8A9FC}" destId="{FC4ABB89-65C4-4BAF-B69E-4403F6284ABA}" srcOrd="0" destOrd="0" presId="urn:microsoft.com/office/officeart/2005/8/layout/hierarchy2"/>
    <dgm:cxn modelId="{C22E518E-6462-4115-9485-9B30C33D5DEF}" type="presParOf" srcId="{FEBFBF48-2CB4-40C2-891C-C7FB3DA52054}" destId="{4F2501AA-3525-43A9-8F2F-3FA2607AA0D7}" srcOrd="3" destOrd="0" presId="urn:microsoft.com/office/officeart/2005/8/layout/hierarchy2"/>
    <dgm:cxn modelId="{A51F6A43-1A6E-42C4-AF13-2C61AA190BAD}" type="presParOf" srcId="{4F2501AA-3525-43A9-8F2F-3FA2607AA0D7}" destId="{3C0A434B-3A65-4DD0-A25D-C921B2620149}" srcOrd="0" destOrd="0" presId="urn:microsoft.com/office/officeart/2005/8/layout/hierarchy2"/>
    <dgm:cxn modelId="{F9AF29BB-EB2B-4687-AF25-E0BA013BE6B1}" type="presParOf" srcId="{4F2501AA-3525-43A9-8F2F-3FA2607AA0D7}" destId="{ADEAA222-7FDF-43A4-9147-B4EDF04569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A8FB-69FA-483C-8F6A-BD3431869591}">
      <dsp:nvSpPr>
        <dsp:cNvPr id="0" name=""/>
        <dsp:cNvSpPr/>
      </dsp:nvSpPr>
      <dsp:spPr>
        <a:xfrm>
          <a:off x="838928" y="2120253"/>
          <a:ext cx="2477577" cy="1435950"/>
        </a:xfrm>
        <a:prstGeom prst="roundRect">
          <a:avLst>
            <a:gd name="adj" fmla="val 10000"/>
          </a:avLst>
        </a:prstGeom>
        <a:solidFill>
          <a:srgbClr val="0099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</a:rPr>
            <a:t>ЭКОНОМИЧЕСКИЙ ЭФФЕКТ</a:t>
          </a:r>
        </a:p>
      </dsp:txBody>
      <dsp:txXfrm>
        <a:off x="880986" y="2162311"/>
        <a:ext cx="2393461" cy="1351834"/>
      </dsp:txXfrm>
    </dsp:sp>
    <dsp:sp modelId="{966EE1E9-1E30-412E-9764-65B31A90D8A8}">
      <dsp:nvSpPr>
        <dsp:cNvPr id="0" name=""/>
        <dsp:cNvSpPr/>
      </dsp:nvSpPr>
      <dsp:spPr>
        <a:xfrm rot="17692822">
          <a:off x="2758573" y="1948403"/>
          <a:ext cx="19263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311" y="16062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673571" y="1916307"/>
        <a:ext cx="96315" cy="96315"/>
      </dsp:txXfrm>
    </dsp:sp>
    <dsp:sp modelId="{CA26E135-FCF6-42F2-8540-DF63D2C54FB2}">
      <dsp:nvSpPr>
        <dsp:cNvPr id="0" name=""/>
        <dsp:cNvSpPr/>
      </dsp:nvSpPr>
      <dsp:spPr>
        <a:xfrm>
          <a:off x="4126953" y="584172"/>
          <a:ext cx="2026118" cy="101305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75000"/>
                </a:schemeClr>
              </a:solidFill>
            </a:rPr>
            <a:t>Снижение непрерывной продувки</a:t>
          </a:r>
        </a:p>
      </dsp:txBody>
      <dsp:txXfrm>
        <a:off x="4156624" y="613843"/>
        <a:ext cx="1966776" cy="953717"/>
      </dsp:txXfrm>
    </dsp:sp>
    <dsp:sp modelId="{F35B8DAD-BCC4-4D4B-BDCF-6271DCAA0843}">
      <dsp:nvSpPr>
        <dsp:cNvPr id="0" name=""/>
        <dsp:cNvSpPr/>
      </dsp:nvSpPr>
      <dsp:spPr>
        <a:xfrm rot="19457599">
          <a:off x="6059260" y="783385"/>
          <a:ext cx="998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8068" y="16062"/>
              </a:lnTo>
            </a:path>
          </a:pathLst>
        </a:custGeom>
        <a:noFill/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33343" y="774495"/>
        <a:ext cx="49903" cy="49903"/>
      </dsp:txXfrm>
    </dsp:sp>
    <dsp:sp modelId="{57222A71-B93E-49B0-8F3E-AD13CE068C2A}">
      <dsp:nvSpPr>
        <dsp:cNvPr id="0" name=""/>
        <dsp:cNvSpPr/>
      </dsp:nvSpPr>
      <dsp:spPr>
        <a:xfrm>
          <a:off x="6963518" y="1663"/>
          <a:ext cx="2026118" cy="101305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Стоимость подготовленной воды</a:t>
          </a:r>
        </a:p>
      </dsp:txBody>
      <dsp:txXfrm>
        <a:off x="6993189" y="31334"/>
        <a:ext cx="1966776" cy="953717"/>
      </dsp:txXfrm>
    </dsp:sp>
    <dsp:sp modelId="{AAE94C43-6C94-48F3-B3F4-DA048780377B}">
      <dsp:nvSpPr>
        <dsp:cNvPr id="0" name=""/>
        <dsp:cNvSpPr/>
      </dsp:nvSpPr>
      <dsp:spPr>
        <a:xfrm rot="2142401">
          <a:off x="6059260" y="1365894"/>
          <a:ext cx="998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8068" y="16062"/>
              </a:lnTo>
            </a:path>
          </a:pathLst>
        </a:custGeom>
        <a:noFill/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33343" y="1357004"/>
        <a:ext cx="49903" cy="49903"/>
      </dsp:txXfrm>
    </dsp:sp>
    <dsp:sp modelId="{21D92E5E-DD51-4922-83BB-C0DC8011A37A}">
      <dsp:nvSpPr>
        <dsp:cNvPr id="0" name=""/>
        <dsp:cNvSpPr/>
      </dsp:nvSpPr>
      <dsp:spPr>
        <a:xfrm>
          <a:off x="6963518" y="1166680"/>
          <a:ext cx="2026118" cy="101305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Стоимость потерянного тепла</a:t>
          </a:r>
        </a:p>
      </dsp:txBody>
      <dsp:txXfrm>
        <a:off x="6993189" y="1196351"/>
        <a:ext cx="1966776" cy="953717"/>
      </dsp:txXfrm>
    </dsp:sp>
    <dsp:sp modelId="{A7B1B63D-91AE-4EBC-AC08-38666B3DD379}">
      <dsp:nvSpPr>
        <dsp:cNvPr id="0" name=""/>
        <dsp:cNvSpPr/>
      </dsp:nvSpPr>
      <dsp:spPr>
        <a:xfrm>
          <a:off x="3316505" y="2822166"/>
          <a:ext cx="81044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0447" y="16062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01468" y="2817967"/>
        <a:ext cx="40522" cy="40522"/>
      </dsp:txXfrm>
    </dsp:sp>
    <dsp:sp modelId="{1182F99F-7613-48BC-9B43-5AD87B652AF0}">
      <dsp:nvSpPr>
        <dsp:cNvPr id="0" name=""/>
        <dsp:cNvSpPr/>
      </dsp:nvSpPr>
      <dsp:spPr>
        <a:xfrm>
          <a:off x="4126953" y="2331698"/>
          <a:ext cx="2026118" cy="101305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75000"/>
                </a:schemeClr>
              </a:solidFill>
            </a:rPr>
            <a:t>Консервация</a:t>
          </a:r>
        </a:p>
      </dsp:txBody>
      <dsp:txXfrm>
        <a:off x="4156624" y="2361369"/>
        <a:ext cx="1966776" cy="953717"/>
      </dsp:txXfrm>
    </dsp:sp>
    <dsp:sp modelId="{FA9AA380-8D08-4189-8195-957E7F523F80}">
      <dsp:nvSpPr>
        <dsp:cNvPr id="0" name=""/>
        <dsp:cNvSpPr/>
      </dsp:nvSpPr>
      <dsp:spPr>
        <a:xfrm>
          <a:off x="6153071" y="2822166"/>
          <a:ext cx="81044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0447" y="16062"/>
              </a:lnTo>
            </a:path>
          </a:pathLst>
        </a:custGeom>
        <a:noFill/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38033" y="2817967"/>
        <a:ext cx="40522" cy="40522"/>
      </dsp:txXfrm>
    </dsp:sp>
    <dsp:sp modelId="{CF3DEF78-A9E2-4DE1-8436-48CC5C0198D5}">
      <dsp:nvSpPr>
        <dsp:cNvPr id="0" name=""/>
        <dsp:cNvSpPr/>
      </dsp:nvSpPr>
      <dsp:spPr>
        <a:xfrm>
          <a:off x="6963518" y="2331698"/>
          <a:ext cx="2026118" cy="101305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Отказ от дополнительных расходов</a:t>
          </a:r>
        </a:p>
      </dsp:txBody>
      <dsp:txXfrm>
        <a:off x="6993189" y="2361369"/>
        <a:ext cx="1966776" cy="953717"/>
      </dsp:txXfrm>
    </dsp:sp>
    <dsp:sp modelId="{BF0EA8F8-5432-4F11-8B57-87E4C4CE5A30}">
      <dsp:nvSpPr>
        <dsp:cNvPr id="0" name=""/>
        <dsp:cNvSpPr/>
      </dsp:nvSpPr>
      <dsp:spPr>
        <a:xfrm rot="3907178">
          <a:off x="2758573" y="3695929"/>
          <a:ext cx="19263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311" y="16062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673571" y="3663834"/>
        <a:ext cx="96315" cy="96315"/>
      </dsp:txXfrm>
    </dsp:sp>
    <dsp:sp modelId="{25F48415-A6CF-4775-B9C1-A15E22BE5DD2}">
      <dsp:nvSpPr>
        <dsp:cNvPr id="0" name=""/>
        <dsp:cNvSpPr/>
      </dsp:nvSpPr>
      <dsp:spPr>
        <a:xfrm>
          <a:off x="4126953" y="4079225"/>
          <a:ext cx="2026118" cy="101305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75000"/>
                </a:schemeClr>
              </a:solidFill>
            </a:rPr>
            <a:t>Снижение времени пусковых операций</a:t>
          </a:r>
        </a:p>
      </dsp:txBody>
      <dsp:txXfrm>
        <a:off x="4156624" y="4108896"/>
        <a:ext cx="1966776" cy="953717"/>
      </dsp:txXfrm>
    </dsp:sp>
    <dsp:sp modelId="{3894096A-7DD0-4B79-BF27-14B210B1CE90}">
      <dsp:nvSpPr>
        <dsp:cNvPr id="0" name=""/>
        <dsp:cNvSpPr/>
      </dsp:nvSpPr>
      <dsp:spPr>
        <a:xfrm rot="19457599">
          <a:off x="6059260" y="4278438"/>
          <a:ext cx="998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8068" y="16062"/>
              </a:lnTo>
            </a:path>
          </a:pathLst>
        </a:custGeom>
        <a:noFill/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33343" y="4269549"/>
        <a:ext cx="49903" cy="49903"/>
      </dsp:txXfrm>
    </dsp:sp>
    <dsp:sp modelId="{AEA81230-8970-4B61-941B-B111C933D2A3}">
      <dsp:nvSpPr>
        <dsp:cNvPr id="0" name=""/>
        <dsp:cNvSpPr/>
      </dsp:nvSpPr>
      <dsp:spPr>
        <a:xfrm>
          <a:off x="6963518" y="3496716"/>
          <a:ext cx="2026118" cy="101305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Стоимость топлива</a:t>
          </a:r>
        </a:p>
      </dsp:txBody>
      <dsp:txXfrm>
        <a:off x="6993189" y="3526387"/>
        <a:ext cx="1966776" cy="953717"/>
      </dsp:txXfrm>
    </dsp:sp>
    <dsp:sp modelId="{69C09BAF-E489-4091-A289-B06652F8A9FC}">
      <dsp:nvSpPr>
        <dsp:cNvPr id="0" name=""/>
        <dsp:cNvSpPr/>
      </dsp:nvSpPr>
      <dsp:spPr>
        <a:xfrm rot="2142401">
          <a:off x="6059260" y="4860947"/>
          <a:ext cx="998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8068" y="16062"/>
              </a:lnTo>
            </a:path>
          </a:pathLst>
        </a:custGeom>
        <a:noFill/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33343" y="4852058"/>
        <a:ext cx="49903" cy="49903"/>
      </dsp:txXfrm>
    </dsp:sp>
    <dsp:sp modelId="{3C0A434B-3A65-4DD0-A25D-C921B2620149}">
      <dsp:nvSpPr>
        <dsp:cNvPr id="0" name=""/>
        <dsp:cNvSpPr/>
      </dsp:nvSpPr>
      <dsp:spPr>
        <a:xfrm>
          <a:off x="6963518" y="4661734"/>
          <a:ext cx="2026118" cy="101305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Стоимость подготовленной воды</a:t>
          </a:r>
        </a:p>
      </dsp:txBody>
      <dsp:txXfrm>
        <a:off x="6993189" y="4691405"/>
        <a:ext cx="1966776" cy="95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62275" y="436563"/>
            <a:ext cx="3081338" cy="217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0815" y="2761461"/>
            <a:ext cx="7206517" cy="261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1" tIns="83771" rIns="83771" bIns="8377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436563"/>
            <a:ext cx="3081337" cy="217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00815" y="2761461"/>
            <a:ext cx="7206517" cy="2616120"/>
          </a:xfrm>
          <a:prstGeom prst="rect">
            <a:avLst/>
          </a:prstGeom>
        </p:spPr>
        <p:txBody>
          <a:bodyPr spcFirstLastPara="1" wrap="square" lIns="83771" tIns="83771" rIns="83771" bIns="8377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57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50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57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15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c6353db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436563"/>
            <a:ext cx="3081337" cy="217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c6353db53_0_3:notes"/>
          <p:cNvSpPr txBox="1">
            <a:spLocks noGrp="1"/>
          </p:cNvSpPr>
          <p:nvPr>
            <p:ph type="body" idx="1"/>
          </p:nvPr>
        </p:nvSpPr>
        <p:spPr>
          <a:xfrm>
            <a:off x="900815" y="2761461"/>
            <a:ext cx="7206517" cy="2616120"/>
          </a:xfrm>
          <a:prstGeom prst="rect">
            <a:avLst/>
          </a:prstGeom>
        </p:spPr>
        <p:txBody>
          <a:bodyPr spcFirstLastPara="1" wrap="square" lIns="83771" tIns="83771" rIns="83771" bIns="8377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39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436563"/>
            <a:ext cx="3081337" cy="217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00815" y="2761461"/>
            <a:ext cx="7206517" cy="2616120"/>
          </a:xfrm>
          <a:prstGeom prst="rect">
            <a:avLst/>
          </a:prstGeom>
        </p:spPr>
        <p:txBody>
          <a:bodyPr spcFirstLastPara="1" wrap="square" lIns="83771" tIns="83771" rIns="83771" bIns="8377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19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c659dc2fe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436563"/>
            <a:ext cx="3081337" cy="217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c659dc2fe_2_23:notes"/>
          <p:cNvSpPr txBox="1">
            <a:spLocks noGrp="1"/>
          </p:cNvSpPr>
          <p:nvPr>
            <p:ph type="body" idx="1"/>
          </p:nvPr>
        </p:nvSpPr>
        <p:spPr>
          <a:xfrm>
            <a:off x="900815" y="2761461"/>
            <a:ext cx="7206517" cy="2616120"/>
          </a:xfrm>
          <a:prstGeom prst="rect">
            <a:avLst/>
          </a:prstGeom>
        </p:spPr>
        <p:txBody>
          <a:bodyPr spcFirstLastPara="1" wrap="square" lIns="83771" tIns="83771" rIns="83771" bIns="8377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989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c6353db5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471488"/>
            <a:ext cx="3340100" cy="2360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c6353db53_1_53:notes"/>
          <p:cNvSpPr txBox="1">
            <a:spLocks noGrp="1"/>
          </p:cNvSpPr>
          <p:nvPr>
            <p:ph type="body" idx="1"/>
          </p:nvPr>
        </p:nvSpPr>
        <p:spPr>
          <a:xfrm>
            <a:off x="1001794" y="2990104"/>
            <a:ext cx="8014347" cy="2832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60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c659dc2fe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436563"/>
            <a:ext cx="3081337" cy="217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c659dc2fe_2_23:notes"/>
          <p:cNvSpPr txBox="1">
            <a:spLocks noGrp="1"/>
          </p:cNvSpPr>
          <p:nvPr>
            <p:ph type="body" idx="1"/>
          </p:nvPr>
        </p:nvSpPr>
        <p:spPr>
          <a:xfrm>
            <a:off x="900815" y="2761461"/>
            <a:ext cx="7206517" cy="2616120"/>
          </a:xfrm>
          <a:prstGeom prst="rect">
            <a:avLst/>
          </a:prstGeom>
        </p:spPr>
        <p:txBody>
          <a:bodyPr spcFirstLastPara="1" wrap="square" lIns="83771" tIns="83771" rIns="83771" bIns="8377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42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57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0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68712" y="1289632"/>
            <a:ext cx="5629846" cy="55047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90" y="587975"/>
            <a:ext cx="7196527" cy="3443853"/>
          </a:xfrm>
        </p:spPr>
        <p:txBody>
          <a:bodyPr anchor="b">
            <a:normAutofit/>
          </a:bodyPr>
          <a:lstStyle>
            <a:lvl1pPr algn="l">
              <a:defRPr sz="485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689" y="4237153"/>
            <a:ext cx="5792860" cy="210924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96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90" y="587975"/>
            <a:ext cx="7664415" cy="4153158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124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89" y="2183905"/>
            <a:ext cx="7486219" cy="2557224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90" y="4946454"/>
            <a:ext cx="7486218" cy="168926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275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3690" y="587975"/>
            <a:ext cx="4618581" cy="415315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51564" y="587975"/>
            <a:ext cx="4616560" cy="41438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132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86" y="587975"/>
            <a:ext cx="4346023" cy="671971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688" y="1259946"/>
            <a:ext cx="4613320" cy="348118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6830" y="624724"/>
            <a:ext cx="440119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1565" y="1259946"/>
            <a:ext cx="4626460" cy="34718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605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950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105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889" y="587975"/>
            <a:ext cx="3742135" cy="1679928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89" y="587975"/>
            <a:ext cx="5190107" cy="604774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889" y="2435898"/>
            <a:ext cx="3742135" cy="230523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603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808" y="1595931"/>
            <a:ext cx="4166414" cy="125994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90985" y="1007956"/>
            <a:ext cx="3836347" cy="529177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074" y="3023870"/>
            <a:ext cx="4167542" cy="2295901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689" y="6803708"/>
            <a:ext cx="6795480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513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3689" y="587975"/>
            <a:ext cx="9444435" cy="3443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87" y="4237152"/>
            <a:ext cx="8513850" cy="50397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004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89" y="587975"/>
            <a:ext cx="9444435" cy="3191863"/>
          </a:xfrm>
        </p:spPr>
        <p:txBody>
          <a:bodyPr anchor="ctr">
            <a:normAutofit/>
          </a:bodyPr>
          <a:lstStyle>
            <a:lvl1pPr algn="l">
              <a:defRPr sz="3086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89" y="4535805"/>
            <a:ext cx="7464102" cy="209991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1878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27" y="587975"/>
            <a:ext cx="8020949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379" y="3779838"/>
            <a:ext cx="7486218" cy="53197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90" y="4741133"/>
            <a:ext cx="7462709" cy="1894582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7296" y="783331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8943" y="3051870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80689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3779838"/>
            <a:ext cx="7462709" cy="1871069"/>
          </a:xfrm>
        </p:spPr>
        <p:txBody>
          <a:bodyPr anchor="b">
            <a:normAutofit/>
          </a:bodyPr>
          <a:lstStyle>
            <a:lvl1pPr algn="l">
              <a:defRPr sz="3086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89" y="5658160"/>
            <a:ext cx="7464102" cy="977554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9419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28" y="587975"/>
            <a:ext cx="8020948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690" y="4283816"/>
            <a:ext cx="7462709" cy="1157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89" y="5459766"/>
            <a:ext cx="7462708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7296" y="783331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8943" y="3051870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80795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89" y="587975"/>
            <a:ext cx="8799533" cy="31918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690" y="4330481"/>
            <a:ext cx="7462709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89" y="5254443"/>
            <a:ext cx="7462708" cy="138127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207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</p:spPr>
        <p:txBody>
          <a:bodyPr>
            <a:normAutofit/>
          </a:bodyPr>
          <a:lstStyle>
            <a:lvl1pPr algn="l">
              <a:defRPr sz="308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690" y="587976"/>
            <a:ext cx="7664415" cy="4153158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9217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7907" y="587975"/>
            <a:ext cx="2390217" cy="4871791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689" y="587975"/>
            <a:ext cx="6840249" cy="60477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5218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140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64468" y="1693929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/>
          <a:lstStyle>
            <a:lvl1pPr marL="363726" lvl="0" indent="-2980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727454" lvl="1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○"/>
              <a:defRPr/>
            </a:lvl2pPr>
            <a:lvl3pPr marL="1091180" lvl="2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■"/>
              <a:defRPr/>
            </a:lvl3pPr>
            <a:lvl4pPr marL="1454905" lvl="3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●"/>
              <a:defRPr/>
            </a:lvl4pPr>
            <a:lvl5pPr marL="1818631" lvl="4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○"/>
              <a:defRPr/>
            </a:lvl5pPr>
            <a:lvl6pPr marL="2182359" lvl="5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■"/>
              <a:defRPr/>
            </a:lvl6pPr>
            <a:lvl7pPr marL="2546085" lvl="6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●"/>
              <a:defRPr/>
            </a:lvl7pPr>
            <a:lvl8pPr marL="2909811" lvl="7" indent="-272795" algn="l">
              <a:lnSpc>
                <a:spcPct val="115000"/>
              </a:lnSpc>
              <a:spcBef>
                <a:spcPts val="1591"/>
              </a:spcBef>
              <a:spcAft>
                <a:spcPts val="0"/>
              </a:spcAft>
              <a:buSzPts val="1800"/>
              <a:buChar char="○"/>
              <a:defRPr/>
            </a:lvl8pPr>
            <a:lvl9pPr marL="3273537" lvl="8" indent="-272795" algn="l">
              <a:lnSpc>
                <a:spcPct val="115000"/>
              </a:lnSpc>
              <a:spcBef>
                <a:spcPts val="1591"/>
              </a:spcBef>
              <a:spcAft>
                <a:spcPts val="1591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906773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0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/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/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99000">
              <a:srgbClr val="0070C0"/>
            </a:gs>
            <a:gs pos="70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/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0070C0"/>
            </a:gs>
            <a:gs pos="70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99826" y="4293150"/>
            <a:ext cx="2888632" cy="2930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690" y="4955787"/>
            <a:ext cx="7664415" cy="1679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90" y="587976"/>
            <a:ext cx="7664415" cy="415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970" y="6803711"/>
            <a:ext cx="1403666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89" y="6803708"/>
            <a:ext cx="6795480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0411" y="6149240"/>
            <a:ext cx="1001956" cy="738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7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sldNum="0" hdr="0" ftr="0" dt="0"/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A339B5-8508-4B41-97AB-226C756E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51" y="1163422"/>
            <a:ext cx="9963000" cy="3282682"/>
          </a:xfr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ru-RU" sz="3200" b="1" cap="none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Реагенты нового поколения марки </a:t>
            </a:r>
            <a:r>
              <a:rPr lang="ru-RU" sz="3600" b="1" cap="none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ВТИАМИН</a:t>
            </a:r>
            <a:r>
              <a:rPr lang="ru-RU" sz="3200" b="1" cap="none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 для ведения аминного водно-химического режима</a:t>
            </a:r>
            <a:endParaRPr lang="ru-RU" sz="3600" b="1" cap="none" dirty="0">
              <a:ln w="0"/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Roboto"/>
              <a:sym typeface="Roboto"/>
            </a:endParaRPr>
          </a:p>
        </p:txBody>
      </p:sp>
      <p:pic>
        <p:nvPicPr>
          <p:cNvPr id="2" name="Imagine 6">
            <a:extLst>
              <a:ext uri="{FF2B5EF4-FFF2-40B4-BE49-F238E27FC236}">
                <a16:creationId xmlns:a16="http://schemas.microsoft.com/office/drawing/2014/main" id="{1965D304-F1C0-184D-CA38-DBDB343CF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70037"/>
            <a:ext cx="33528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ECC3A-2DE1-DE76-7A37-F8BAC2AFA040}"/>
              </a:ext>
            </a:extLst>
          </p:cNvPr>
          <p:cNvSpPr txBox="1"/>
          <p:nvPr/>
        </p:nvSpPr>
        <p:spPr>
          <a:xfrm>
            <a:off x="876300" y="4555778"/>
            <a:ext cx="8801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директор ООО «ВТ», к.т.н.    Кирилина А.В.</a:t>
            </a:r>
            <a:br>
              <a:rPr kumimoji="0" lang="ru-RU" sz="2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sz="2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Главный инженер ООО «ВТ», к.т.н.           Суслов С.Ю.</a:t>
            </a:r>
            <a:br>
              <a:rPr kumimoji="0" lang="ru-RU" sz="2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0030675" y="6921800"/>
            <a:ext cx="391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3826C8FA-9A06-4E17-B0C2-6C0B716BB776}"/>
              </a:ext>
            </a:extLst>
          </p:cNvPr>
          <p:cNvSpPr txBox="1">
            <a:spLocks/>
          </p:cNvSpPr>
          <p:nvPr/>
        </p:nvSpPr>
        <p:spPr>
          <a:xfrm>
            <a:off x="388585" y="226976"/>
            <a:ext cx="9914641" cy="59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Обобщение опыта применения реагентов ВТИАМИН на ТЭС и промышленных предприятиях показывает следующие результаты: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E97C4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4D302050-2A63-4D18-AF20-C48F0DA8B7B8}"/>
              </a:ext>
            </a:extLst>
          </p:cNvPr>
          <p:cNvSpPr txBox="1">
            <a:spLocks/>
          </p:cNvSpPr>
          <p:nvPr/>
        </p:nvSpPr>
        <p:spPr>
          <a:xfrm>
            <a:off x="388585" y="1168013"/>
            <a:ext cx="9963000" cy="575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2000" lvl="0" indent="-28575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§"/>
              <a:tabLst/>
              <a:defRPr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отказ или сокращение дозирования аммиака и щелочи зависит от исходного типа ВХР;</a:t>
            </a:r>
          </a:p>
          <a:p>
            <a:pPr marL="309150" lvl="0" indent="-34290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381150" indent="-342900" algn="just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отказ от дополнительных узлов дозирования;</a:t>
            </a:r>
          </a:p>
          <a:p>
            <a:pPr marL="381150" indent="-342900" algn="just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381150" lvl="0" indent="-34290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уменьшение времени на пусковые операции оборудования после длительного простоя;</a:t>
            </a:r>
          </a:p>
          <a:p>
            <a:pPr marL="381150" lvl="0" indent="-34290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381150" lvl="0" indent="-34290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защита оборудования без дополнительных мер по консервации во время простоев сроком до 12 месяцев;</a:t>
            </a:r>
          </a:p>
          <a:p>
            <a:pPr marL="381150" lvl="0" indent="-34290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381150" indent="-342900" algn="just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увеличение периодов межпромывочных периодов, либо полный отказ от них;</a:t>
            </a:r>
          </a:p>
          <a:p>
            <a:pPr marL="381150" indent="-342900" algn="just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381150" indent="-342900" algn="just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уход от категории ОПО химических цехов;</a:t>
            </a:r>
          </a:p>
          <a:p>
            <a:pPr marL="381150" indent="-342900" algn="just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309150" lvl="0" indent="-342900" algn="just" defTabSz="914400" eaLnBrk="1" fontAlgn="auto" latinLnBrk="0" hangingPunct="1">
              <a:buClr>
                <a:srgbClr val="3B3B3C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отказ от гидразина (1 класс опасности) во время работы и консервации оборудования</a:t>
            </a:r>
          </a:p>
          <a:p>
            <a:pPr marL="152404" marR="0" lvl="0" indent="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3B3B3C"/>
              </a:buClr>
              <a:buSzPts val="1200"/>
              <a:buFont typeface="Arial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457200" marR="0" lvl="0" indent="-304796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3B3B3C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457200" marR="0" lvl="0" indent="-304796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3B3B3C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457200" marR="0" lvl="0" indent="-304796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3B3B3C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marL="457200" marR="0" lvl="0" indent="-304796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3B3B3C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2610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72237" y="449712"/>
            <a:ext cx="9828565" cy="11534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23" tIns="92323" rIns="92323" bIns="92323" rtlCol="0" anchor="t" anchorCtr="0">
            <a:noAutofit/>
          </a:bodyPr>
          <a:lstStyle/>
          <a:p>
            <a:pPr lvl="0" algn="ctr">
              <a:lnSpc>
                <a:spcPct val="115000"/>
              </a:lnSpc>
              <a:buSzPts val="1100"/>
            </a:pP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 Medium"/>
              </a:rPr>
              <a:t>Оптимизация ВХР.</a:t>
            </a:r>
            <a:b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 Medium"/>
              </a:rPr>
            </a:b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 Medium"/>
              </a:rPr>
              <a:t>Пример экономического эффекта</a:t>
            </a:r>
            <a:r>
              <a:rPr lang="ru-RU" sz="2800" b="1" dirty="0">
                <a:solidFill>
                  <a:srgbClr val="2E97C4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 Medium"/>
              </a:rPr>
              <a:t>.</a:t>
            </a:r>
            <a:endParaRPr sz="2800" b="1" dirty="0">
              <a:solidFill>
                <a:srgbClr val="2E97C4"/>
              </a:solidFill>
              <a:latin typeface="Verdana" panose="020B0604030504040204" pitchFamily="34" charset="0"/>
              <a:ea typeface="Verdana" panose="020B0604030504040204" pitchFamily="34" charset="0"/>
              <a:cs typeface="Roboto"/>
              <a:sym typeface="Roboto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3093046"/>
              </p:ext>
            </p:extLst>
          </p:nvPr>
        </p:nvGraphicFramePr>
        <p:xfrm>
          <a:off x="224930" y="1656666"/>
          <a:ext cx="9828565" cy="567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31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E3FDC5-A746-F219-2BF5-5C3FE220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698" y="1092800"/>
            <a:ext cx="7664415" cy="4153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 применения реагентов ВТИАМИН НА ТЭС</a:t>
            </a:r>
          </a:p>
        </p:txBody>
      </p:sp>
    </p:spTree>
    <p:extLst>
      <p:ext uri="{BB962C8B-B14F-4D97-AF65-F5344CB8AC3E}">
        <p14:creationId xmlns:p14="http://schemas.microsoft.com/office/powerpoint/2010/main" val="146474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5A2871-5C5B-0B0A-4EF5-501B7C87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698" y="641137"/>
            <a:ext cx="7664415" cy="9931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 w="3175" cmpd="sng">
                  <a:noFill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Энергоблок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n w="3175" cmpd="sng">
                  <a:noFill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ПГУ-450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E9E56-C1CA-9B18-2B55-87F855395635}"/>
              </a:ext>
            </a:extLst>
          </p:cNvPr>
          <p:cNvSpPr txBox="1"/>
          <p:nvPr/>
        </p:nvSpPr>
        <p:spPr>
          <a:xfrm>
            <a:off x="623690" y="1918961"/>
            <a:ext cx="9657994" cy="3895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74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ГРЭС </a:t>
            </a:r>
            <a:r>
              <a:rPr kumimoji="0" lang="ru-RU" sz="2400" b="1" i="0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установлен один блок ПГУ-450 в составе:</a:t>
            </a:r>
            <a:endParaRPr lang="ru-RU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marR="0" lvl="0" indent="-374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Две газотурбинные установки ГТЭ-160;</a:t>
            </a:r>
          </a:p>
          <a:p>
            <a:pPr marL="457200" marR="0" lvl="0" indent="-374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Два котла-утилизатора Е-229/50,2-7,85/0,59-507/227. Котлы-утилизаторы двухбарабанные, горизонтального профиля, выполнены по «параллельной» схеме</a:t>
            </a:r>
          </a:p>
          <a:p>
            <a:pPr marL="457200" marR="0" lvl="0" indent="-374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Паровая турбина К-160-7,5.</a:t>
            </a:r>
          </a:p>
        </p:txBody>
      </p:sp>
    </p:spTree>
    <p:extLst>
      <p:ext uri="{BB962C8B-B14F-4D97-AF65-F5344CB8AC3E}">
        <p14:creationId xmlns:p14="http://schemas.microsoft.com/office/powerpoint/2010/main" val="202102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1A9B0-D850-DC5B-8E08-4D062F75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387173"/>
            <a:ext cx="9092388" cy="1679928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Электропроводность Н-катионированной пробы контуров НД и ВД энергоблока ПГУ-450</a:t>
            </a:r>
            <a:b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778380"/>
              </p:ext>
            </p:extLst>
          </p:nvPr>
        </p:nvGraphicFramePr>
        <p:xfrm>
          <a:off x="255182" y="1895474"/>
          <a:ext cx="10154092" cy="500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18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7240D-BE18-FD27-A08C-B52A308F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73" y="651373"/>
            <a:ext cx="10169267" cy="1679928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Сравнение количества реагентов для ведения водно-химического режима </a:t>
            </a:r>
            <a:b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энергоблока ПГУ-450</a:t>
            </a:r>
            <a:br>
              <a:rPr lang="ru-RU" sz="24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32A0A-E86E-0800-ABE4-18746B5D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2331301"/>
            <a:ext cx="9845749" cy="356059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По результатам выполнения работ по переходу на ВТИАМИН КР-33 достигнуто сокращение расхода реагента до 40% по сравнению с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хеламином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, без потери надежности и экономичности работы оборудования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3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495452-E278-C800-50FC-624EE944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50" y="435935"/>
            <a:ext cx="9893251" cy="10207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ГРЭС установлены два паросиловых энергоблока мощностью 225 МВт</a:t>
            </a:r>
            <a:endParaRPr lang="ru-RU" sz="1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D199C3C-9C7E-2A12-9D70-B6BA3496D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49488"/>
              </p:ext>
            </p:extLst>
          </p:nvPr>
        </p:nvGraphicFramePr>
        <p:xfrm>
          <a:off x="590451" y="1541721"/>
          <a:ext cx="9414786" cy="5305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4601">
                  <a:extLst>
                    <a:ext uri="{9D8B030D-6E8A-4147-A177-3AD203B41FA5}">
                      <a16:colId xmlns:a16="http://schemas.microsoft.com/office/drawing/2014/main" val="197080772"/>
                    </a:ext>
                  </a:extLst>
                </a:gridCol>
                <a:gridCol w="2640185">
                  <a:extLst>
                    <a:ext uri="{9D8B030D-6E8A-4147-A177-3AD203B41FA5}">
                      <a16:colId xmlns:a16="http://schemas.microsoft.com/office/drawing/2014/main" val="986416239"/>
                    </a:ext>
                  </a:extLst>
                </a:gridCol>
              </a:tblGrid>
              <a:tr h="4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Величина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383834"/>
                  </a:ext>
                </a:extLst>
              </a:tr>
              <a:tr h="895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Номинальная паропроизводительность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630 т/час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51050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Рабочее давление в барабане котла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165 кгс/см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589354"/>
                  </a:ext>
                </a:extLst>
              </a:tr>
              <a:tr h="895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Температура перегрева первичного пара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565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65132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Давление пара перед вторичным п/п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28,55 кгс/см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268428"/>
                  </a:ext>
                </a:extLst>
              </a:tr>
              <a:tr h="895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Температура пара на входе во вторичный п/п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338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662063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Давление пара за вторичным п/п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26,5 кгс/см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96368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Температура пара за вторичным п/п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570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98043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Температура питательной воды</a:t>
                      </a:r>
                      <a:endParaRPr lang="ru-RU" sz="160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253</a:t>
                      </a:r>
                      <a:r>
                        <a:rPr lang="ru-RU" sz="2000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584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3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FDC3C01-4CC8-802B-757B-ECAF01A82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290288"/>
              </p:ext>
            </p:extLst>
          </p:nvPr>
        </p:nvGraphicFramePr>
        <p:xfrm>
          <a:off x="510362" y="1615280"/>
          <a:ext cx="10000697" cy="508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44EABB-EF18-64D0-A8C0-48D41E0C3118}"/>
              </a:ext>
            </a:extLst>
          </p:cNvPr>
          <p:cNvSpPr txBox="1"/>
          <p:nvPr/>
        </p:nvSpPr>
        <p:spPr>
          <a:xfrm>
            <a:off x="691115" y="674787"/>
            <a:ext cx="10000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Электропроводность Н-катионированной пробы по тракту энергоблоков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7240D-BE18-FD27-A08C-B52A308F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25" y="1015651"/>
            <a:ext cx="9683910" cy="1993363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Сравнение количества реагентов для ведения водно-химического режима паросиловых энергоблоков ГРЭС</a:t>
            </a:r>
            <a:br>
              <a:rPr lang="ru-RU" sz="28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32A0A-E86E-0800-ABE4-18746B5D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3104707"/>
            <a:ext cx="10132828" cy="3038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По результатам выполнения работ по переходу на ВТИАМИН КР-33 достигнут экономический эффект 65% по сравнению с ранее применяемым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хеламином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, без потери надежности и экономичности работы оборудования</a:t>
            </a:r>
          </a:p>
          <a:p>
            <a:endParaRPr lang="ru-RU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01F71-8875-045C-861C-F10C9767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3" y="1100690"/>
            <a:ext cx="9962706" cy="4545197"/>
          </a:xfrm>
        </p:spPr>
        <p:txBody>
          <a:bodyPr>
            <a:normAutofit fontScale="90000"/>
          </a:bodyPr>
          <a:lstStyle/>
          <a:p>
            <a:r>
              <a:rPr lang="ru-RU" sz="2800" b="1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Опыт применения реагентов ВТИАМИН на промышленных предприятиях</a:t>
            </a:r>
            <a:br>
              <a:rPr lang="ru-RU" sz="28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ru-RU" sz="28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Особенностями работы на промышленных предприятиях является сложная технологическая схема, энерготехнологические и котлы-утилизаторы различного давления. </a:t>
            </a:r>
            <a:b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Оборудование, входящее в технологическую схему, изготовлено из различных металлов. углеродистые и нержавеющие стали. </a:t>
            </a:r>
            <a:b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Проблемы ВХР, приводят к повреждениям трубопроводов и заносу проточной части высокооборотной приводной турбины</a:t>
            </a:r>
            <a:br>
              <a:rPr lang="ru-RU" sz="2800" b="1" cap="none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800" b="1" cap="none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87783" y="741761"/>
            <a:ext cx="9256732" cy="66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23" tIns="92323" rIns="92323" bIns="92323" rtlCol="0" anchor="t" anchorCtr="0">
            <a:noAutofit/>
          </a:bodyPr>
          <a:lstStyle/>
          <a:p>
            <a:pPr lvl="0" algn="ctr">
              <a:lnSpc>
                <a:spcPct val="115000"/>
              </a:lnSpc>
              <a:buSzPts val="1100"/>
            </a:pPr>
            <a:r>
              <a:rPr lang="ru-RU" dirty="0">
                <a:solidFill>
                  <a:srgbClr val="C00000"/>
                </a:solidFill>
                <a:latin typeface="Roboto Medium"/>
                <a:ea typeface="Roboto"/>
                <a:cs typeface="Roboto"/>
                <a:sym typeface="Roboto Medium"/>
              </a:rPr>
              <a:t>Области ПРИМЕНЕНИЯ</a:t>
            </a:r>
            <a:endParaRPr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2898" y="1473744"/>
            <a:ext cx="2860324" cy="5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48"/>
              </a:spcAft>
            </a:pPr>
            <a:r>
              <a:rPr lang="ru-RU" sz="2159" b="1" i="1" dirty="0">
                <a:solidFill>
                  <a:srgbClr val="7030A0"/>
                </a:solidFill>
                <a:latin typeface="Roboto Light"/>
                <a:cs typeface="Times New Roman" panose="02020603050405020304" pitchFamily="18" charset="0"/>
              </a:rPr>
              <a:t>Мембранные ВПУ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5986" y="4512580"/>
            <a:ext cx="2860324" cy="5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48"/>
              </a:spcAft>
            </a:pPr>
            <a:r>
              <a:rPr lang="ru-RU" sz="2159" b="1" i="1" dirty="0">
                <a:solidFill>
                  <a:srgbClr val="7030A0"/>
                </a:solidFill>
                <a:latin typeface="Roboto Light"/>
                <a:cs typeface="Times New Roman" panose="02020603050405020304" pitchFamily="18" charset="0"/>
              </a:rPr>
              <a:t>Теплосети</a:t>
            </a:r>
          </a:p>
        </p:txBody>
      </p:sp>
      <p:pic>
        <p:nvPicPr>
          <p:cNvPr id="7" name="Picture 2" descr="ÐÐ°ÑÑÐ¸Ð½ÐºÐ¸ Ð¿Ð¾ Ð·Ð°Ð¿ÑÐ¾ÑÑ ÑÐµÐ¿Ð»Ð¾ÑÐµ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38" y="5032240"/>
            <a:ext cx="4080419" cy="22509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87740" y="1473744"/>
            <a:ext cx="1982251" cy="5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48"/>
              </a:spcAft>
            </a:pPr>
            <a:r>
              <a:rPr lang="ru-RU" sz="2159" b="1" i="1" dirty="0">
                <a:solidFill>
                  <a:srgbClr val="7030A0"/>
                </a:solidFill>
                <a:latin typeface="Roboto Light"/>
                <a:cs typeface="Times New Roman" panose="02020603050405020304" pitchFamily="18" charset="0"/>
              </a:rPr>
              <a:t>ВХР котлов</a:t>
            </a:r>
          </a:p>
        </p:txBody>
      </p:sp>
      <p:pic>
        <p:nvPicPr>
          <p:cNvPr id="9" name="Picture 4" descr="boi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19" y="2260173"/>
            <a:ext cx="4224293" cy="2252406"/>
          </a:xfrm>
          <a:prstGeom prst="round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13" y="2260173"/>
            <a:ext cx="4224293" cy="22524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EF2BEC8-72B5-E188-8309-473BFD845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62504"/>
              </p:ext>
            </p:extLst>
          </p:nvPr>
        </p:nvGraphicFramePr>
        <p:xfrm>
          <a:off x="1638300" y="279930"/>
          <a:ext cx="7962900" cy="704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429">
                  <a:extLst>
                    <a:ext uri="{9D8B030D-6E8A-4147-A177-3AD203B41FA5}">
                      <a16:colId xmlns:a16="http://schemas.microsoft.com/office/drawing/2014/main" val="4149341381"/>
                    </a:ext>
                  </a:extLst>
                </a:gridCol>
                <a:gridCol w="248372">
                  <a:extLst>
                    <a:ext uri="{9D8B030D-6E8A-4147-A177-3AD203B41FA5}">
                      <a16:colId xmlns:a16="http://schemas.microsoft.com/office/drawing/2014/main" val="3002306411"/>
                    </a:ext>
                  </a:extLst>
                </a:gridCol>
                <a:gridCol w="3900099">
                  <a:extLst>
                    <a:ext uri="{9D8B030D-6E8A-4147-A177-3AD203B41FA5}">
                      <a16:colId xmlns:a16="http://schemas.microsoft.com/office/drawing/2014/main" val="1881011619"/>
                    </a:ext>
                  </a:extLst>
                </a:gridCol>
              </a:tblGrid>
              <a:tr h="448257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121940"/>
                  </a:ext>
                </a:extLst>
              </a:tr>
              <a:tr h="1739375">
                <a:tc>
                  <a:txBody>
                    <a:bodyPr/>
                    <a:lstStyle/>
                    <a:p>
                      <a:r>
                        <a:rPr lang="ru-RU" sz="2400" b="1" kern="1200" cap="none" dirty="0">
                          <a:ln w="3175" cmpd="sng"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Внешний вид штока клапана-регулятора турбины до внедрения реагентов ВТИАМИН</a:t>
                      </a:r>
                    </a:p>
                    <a:p>
                      <a:r>
                        <a:rPr lang="ru-RU" sz="2400" b="1" kern="1200" cap="none" dirty="0">
                          <a:ln w="3175" cmpd="sng"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8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cap="none" dirty="0">
                          <a:ln w="3175" cmpd="sng"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Внешний вид штока клапана-регулятора турбины после внедрения реагентов ВТИАМИН</a:t>
                      </a:r>
                    </a:p>
                    <a:p>
                      <a:endParaRPr lang="ru-RU" sz="18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80736"/>
                  </a:ext>
                </a:extLst>
              </a:tr>
            </a:tbl>
          </a:graphicData>
        </a:graphic>
      </p:graphicFrame>
      <p:pic>
        <p:nvPicPr>
          <p:cNvPr id="8" name="Объект 3" descr="Изображение выглядит как инструмент, грязный">
            <a:extLst>
              <a:ext uri="{FF2B5EF4-FFF2-40B4-BE49-F238E27FC236}">
                <a16:creationId xmlns:a16="http://schemas.microsoft.com/office/drawing/2014/main" id="{8E3AE289-E404-C1D7-B60F-1379C6495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21" b="39218"/>
          <a:stretch>
            <a:fillRect/>
          </a:stretch>
        </p:blipFill>
        <p:spPr>
          <a:xfrm>
            <a:off x="1722504" y="427302"/>
            <a:ext cx="3623401" cy="4278048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92B31B-D0C3-379E-4D19-DAF937491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 b="20520"/>
          <a:stretch>
            <a:fillRect/>
          </a:stretch>
        </p:blipFill>
        <p:spPr>
          <a:xfrm>
            <a:off x="5803105" y="427302"/>
            <a:ext cx="3664745" cy="427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33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524" y="345701"/>
            <a:ext cx="9306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kern="1200" dirty="0">
                <a:ln w="3175" cmpd="sng">
                  <a:noFill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 наладки водно-химического режима промышленного предприятия с реагентами ВТИАМИН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35733"/>
              </p:ext>
            </p:extLst>
          </p:nvPr>
        </p:nvGraphicFramePr>
        <p:xfrm>
          <a:off x="465005" y="1730696"/>
          <a:ext cx="9761801" cy="55327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23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наладки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После наладки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кислорода</a:t>
                      </a:r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в отпаренном конденсате; </a:t>
                      </a:r>
                      <a:r>
                        <a:rPr lang="ru-RU" sz="1600" b="1" u="none" strike="noStrike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мкг</a:t>
                      </a:r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u="none" strike="noStrike" baseline="-25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600" b="1" i="0" u="none" strike="noStrike" baseline="-250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50-100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снижены риски возникновения дефектов котловых труб Е-101 из-за щелочного охрупчивания и кислородной коррозии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рН продувочной воды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9.5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Солесодержание продувочной воды  </a:t>
                      </a:r>
                      <a:r>
                        <a:rPr lang="ru-RU" sz="1600" b="1" u="none" strike="noStrike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u="none" strike="noStrike" baseline="-25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600" b="1" i="0" u="none" strike="noStrike" baseline="-250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1" i="0" u="none" strike="noStrike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Продувка, </a:t>
                      </a:r>
                      <a:r>
                        <a:rPr lang="ru-RU" sz="1600" b="1" u="none" strike="noStrike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u="none" strike="noStrike" baseline="-25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600" b="1" i="0" u="none" strike="noStrike" baseline="-250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сократились потери тепловой энергии и теплоносителя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Солесодержание пара, </a:t>
                      </a:r>
                      <a:r>
                        <a:rPr lang="ru-RU" sz="1600" b="1" u="none" strike="noStrike" baseline="30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u="none" strike="noStrike" baseline="-25000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сократился занос клапанов и лопаток турбин растворимыми солями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6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Время работы без останова для промывки турбины от отложения солей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≤14 суток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Без аварийности более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1,5 лет</a:t>
                      </a:r>
                    </a:p>
                  </a:txBody>
                  <a:tcPr marL="8353" marR="8353" marT="835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Аварийных остановов на оборудовании нет</a:t>
                      </a:r>
                    </a:p>
                  </a:txBody>
                  <a:tcPr marL="8353" marR="8353" marT="835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83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E197A8-AC83-CE8C-F22E-723A1A906983}"/>
              </a:ext>
            </a:extLst>
          </p:cNvPr>
          <p:cNvSpPr txBox="1"/>
          <p:nvPr/>
        </p:nvSpPr>
        <p:spPr>
          <a:xfrm>
            <a:off x="2133599" y="2865980"/>
            <a:ext cx="6257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Спасибо за внимание!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Imagine 6">
            <a:extLst>
              <a:ext uri="{FF2B5EF4-FFF2-40B4-BE49-F238E27FC236}">
                <a16:creationId xmlns:a16="http://schemas.microsoft.com/office/drawing/2014/main" id="{5AA98047-7A3D-A2AD-0E56-D372CFC02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70037"/>
            <a:ext cx="3352800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3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35426" y="1703198"/>
            <a:ext cx="2171664" cy="142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48"/>
              </a:spcAft>
            </a:pPr>
            <a:r>
              <a:rPr lang="ru-RU" sz="2159" b="1" i="1" dirty="0">
                <a:solidFill>
                  <a:srgbClr val="7030A0"/>
                </a:solidFill>
                <a:latin typeface="Roboto Light"/>
                <a:cs typeface="Times New Roman" panose="02020603050405020304" pitchFamily="18" charset="0"/>
              </a:rPr>
              <a:t>Открытые системы оборотого охлаждения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5681" y="1842585"/>
            <a:ext cx="2860324" cy="108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48"/>
              </a:spcAft>
            </a:pPr>
            <a:r>
              <a:rPr lang="ru-RU" sz="2159" b="1" i="1" dirty="0">
                <a:solidFill>
                  <a:srgbClr val="7030A0"/>
                </a:solidFill>
                <a:latin typeface="Roboto Light"/>
                <a:cs typeface="Times New Roman" panose="02020603050405020304" pitchFamily="18" charset="0"/>
              </a:rPr>
              <a:t>Закрытые системы оборотного охлаждения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53" y="3124613"/>
            <a:ext cx="4165593" cy="2253699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4" y="3124613"/>
            <a:ext cx="4178029" cy="225369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0030675" y="6921801"/>
            <a:ext cx="391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F27F51-3705-4FD9-AA48-B31204E515C7}"/>
              </a:ext>
            </a:extLst>
          </p:cNvPr>
          <p:cNvSpPr txBox="1">
            <a:spLocks/>
          </p:cNvSpPr>
          <p:nvPr/>
        </p:nvSpPr>
        <p:spPr>
          <a:xfrm>
            <a:off x="327362" y="157846"/>
            <a:ext cx="10364451" cy="1219469"/>
          </a:xfrm>
          <a:prstGeom prst="rect">
            <a:avLst/>
          </a:prstGeom>
        </p:spPr>
        <p:txBody>
          <a:bodyPr vert="horz" lIns="91441" tIns="45720" rIns="91441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457162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800" b="1" u="sng" cap="none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Импортозамещение</a:t>
            </a:r>
            <a:r>
              <a:rPr lang="ru-RU" sz="2800" b="1" u="sng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миф или реальность?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0D6E16-013D-4864-8E2B-436DBFF93042}"/>
              </a:ext>
            </a:extLst>
          </p:cNvPr>
          <p:cNvSpPr txBox="1">
            <a:spLocks/>
          </p:cNvSpPr>
          <p:nvPr/>
        </p:nvSpPr>
        <p:spPr>
          <a:xfrm>
            <a:off x="347907" y="2416629"/>
            <a:ext cx="9797579" cy="3930526"/>
          </a:xfrm>
          <a:prstGeom prst="rect">
            <a:avLst/>
          </a:prstGeom>
        </p:spPr>
        <p:txBody>
          <a:bodyPr vert="horz" lIns="91441" tIns="45720" rIns="91441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Text" lastClr="000000"/>
              </a:buClr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12520"/>
            <a:ext cx="9964975" cy="556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34000"/>
              </a:lnSpc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Актуальность перехода с импортных материалов на аналогичную продукцию российских производителей и стран-участниц БРИКС и ШОС  обусловлена:</a:t>
            </a:r>
          </a:p>
          <a:p>
            <a:pPr marL="0" indent="0" algn="l">
              <a:lnSpc>
                <a:spcPct val="134000"/>
              </a:lnSpc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34000"/>
              </a:lnSpc>
              <a:buFontTx/>
              <a:buChar char="-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Государственной политикой в части необходимости импортозамещения оборудования и материалов, применяющихся на территории РФ.</a:t>
            </a:r>
          </a:p>
          <a:p>
            <a:pPr marL="342900" indent="-342900" algn="l">
              <a:lnSpc>
                <a:spcPct val="134000"/>
              </a:lnSpc>
              <a:buFontTx/>
              <a:buChar char="-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34000"/>
              </a:lnSpc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Необходимостью обеспечения надежности работы оборудования от отказом от применяемых химических реагентов и смазочных материалов, производимых предприятиями зарубежных стран (стран Евросоюза, США и других), в условиях введения и сохранения санкций.</a:t>
            </a:r>
          </a:p>
          <a:p>
            <a:pPr marL="0" indent="0" algn="l">
              <a:lnSpc>
                <a:spcPct val="134000"/>
              </a:lnSpc>
            </a:pPr>
            <a:b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1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9519AC-1702-331A-9E78-723884D6FCDB}"/>
              </a:ext>
            </a:extLst>
          </p:cNvPr>
          <p:cNvSpPr txBox="1">
            <a:spLocks/>
          </p:cNvSpPr>
          <p:nvPr/>
        </p:nvSpPr>
        <p:spPr>
          <a:xfrm>
            <a:off x="326839" y="1"/>
            <a:ext cx="10290544" cy="7024208"/>
          </a:xfrm>
          <a:prstGeom prst="rect">
            <a:avLst/>
          </a:prstGeom>
        </p:spPr>
        <p:txBody>
          <a:bodyPr/>
          <a:lstStyle>
            <a:lvl1pPr marL="314982" indent="-314982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20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8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22925" indent="-314982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6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700904" indent="-188989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04876" indent="-188989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endParaRPr lang="ru-RU" altLang="ru-RU" sz="18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altLang="ru-RU" sz="20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реагентов ВТИАМИН выполнялась на основании выполнения исследований по следующим направлениям: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endParaRPr lang="ru-RU" altLang="ru-RU" sz="1800" b="1" u="sng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-оценка термической стабильности компонентов, входящих в состав реагентов ВТИАМИН;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ru-RU" alt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оценка коррозионной стойкости </a:t>
            </a:r>
            <a:r>
              <a:rPr lang="ru-RU" altLang="ru-RU" sz="18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магнетито</a:t>
            </a: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-аминовых пленок, созданных как в процессе выполнения стендовых исследований, так и в промышленных условиях на поверхности металла труб;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endParaRPr lang="ru-RU" alt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методика определения влияния аминов на обменную емкость катионитов, применяемых в схемах конденсатоочистки на ТЭС;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endParaRPr lang="ru-RU" alt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методики аналитического и приборного контроля, применяемые на ТЭС;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endParaRPr lang="ru-RU" alt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металлографический анализ структуры отложений: исследование микроструктуры поверхностного слоя с использованием сканирующего электронного микроскопа высокого разрешения и определение элементного состава поверхностного слоя с использованием системы </a:t>
            </a:r>
            <a:r>
              <a:rPr lang="ru-RU" altLang="ru-RU" sz="18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энергодисперсионного</a:t>
            </a:r>
            <a:r>
              <a:rPr lang="ru-RU" alt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рентгеновского анализа.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alt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-с учетом результатов внедрения реагентов зарубежных производителей на ТЭС РФ и за рубежом.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alt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7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0030675" y="6921800"/>
            <a:ext cx="391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60;p14">
            <a:extLst>
              <a:ext uri="{FF2B5EF4-FFF2-40B4-BE49-F238E27FC236}">
                <a16:creationId xmlns:a16="http://schemas.microsoft.com/office/drawing/2014/main" id="{F033AE28-ECD4-4D53-B7F4-29CE577E7601}"/>
              </a:ext>
            </a:extLst>
          </p:cNvPr>
          <p:cNvSpPr txBox="1">
            <a:spLocks/>
          </p:cNvSpPr>
          <p:nvPr/>
        </p:nvSpPr>
        <p:spPr>
          <a:xfrm>
            <a:off x="191387" y="57829"/>
            <a:ext cx="1063145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Пример совместного творчества с группой компаний</a:t>
            </a:r>
          </a:p>
          <a:p>
            <a:pPr>
              <a:lnSpc>
                <a:spcPct val="115000"/>
              </a:lnSpc>
              <a:buSzPts val="1100"/>
            </a:pP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 АО «Интер РАО» </a:t>
            </a:r>
            <a:b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</a:b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История создания ВТИАМИН КР-33</a:t>
            </a:r>
          </a:p>
          <a:p>
            <a:endParaRPr lang="ru-RU" sz="6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/>
              <a:sym typeface="Roboto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B69CDB2-7325-49CA-ABA7-7625BCBCF590}"/>
              </a:ext>
            </a:extLst>
          </p:cNvPr>
          <p:cNvSpPr/>
          <p:nvPr/>
        </p:nvSpPr>
        <p:spPr>
          <a:xfrm>
            <a:off x="1514356" y="1700922"/>
            <a:ext cx="1178199" cy="69371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5350">
              <a:tabLst>
                <a:tab pos="800100" algn="dec"/>
              </a:tabLst>
            </a:pPr>
            <a:r>
              <a:rPr lang="ru-RU" sz="1800" b="1" dirty="0">
                <a:solidFill>
                  <a:srgbClr val="FFFFFF"/>
                </a:solidFill>
                <a:latin typeface="Roboto Light" panose="020B0604020202020204" charset="0"/>
                <a:ea typeface="Roboto Light" panose="020B0604020202020204" charset="0"/>
                <a:cs typeface="Tahoma" pitchFamily="34" charset="0"/>
              </a:rPr>
              <a:t>2013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1841D-A86A-4D04-8967-F96EE16CB24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1628" y="1555830"/>
            <a:ext cx="5274692" cy="751850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marL="44450" algn="ctr">
              <a:buClr>
                <a:srgbClr val="F57913"/>
              </a:buClr>
            </a:pPr>
            <a:r>
              <a:rPr lang="ru-RU" altLang="ja-JP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формулы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F1383675-0546-436C-ACDB-9B218DCEA2B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1628" y="2480977"/>
            <a:ext cx="5274692" cy="712323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36000" tIns="36000" rIns="36000" bIns="36000" anchor="ctr"/>
          <a:lstStyle/>
          <a:p>
            <a:pPr marL="44450" algn="ctr">
              <a:buClr>
                <a:srgbClr val="F57913"/>
              </a:buClr>
            </a:pPr>
            <a:r>
              <a:rPr lang="ru-RU" altLang="ja-JP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Испытания на Ивановских ПГУ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E81D259D-5784-4CE1-A034-4308448F9AB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81628" y="3418732"/>
            <a:ext cx="5274692" cy="587549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marL="44450" algn="ctr">
              <a:buClr>
                <a:srgbClr val="F57913"/>
              </a:buClr>
            </a:pPr>
            <a:endParaRPr lang="ru-RU" altLang="ja-JP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44450" algn="ctr">
              <a:buClr>
                <a:srgbClr val="F57913"/>
              </a:buClr>
            </a:pPr>
            <a:r>
              <a:rPr lang="ru-RU" altLang="ja-JP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Регистрация патента</a:t>
            </a:r>
          </a:p>
          <a:p>
            <a:pPr marL="44450" algn="ctr">
              <a:buClr>
                <a:srgbClr val="F57913"/>
              </a:buClr>
            </a:pPr>
            <a:r>
              <a:rPr lang="ru-RU" altLang="ja-JP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B6551864-11B8-41E2-9533-B33BEE7328C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81628" y="4476884"/>
            <a:ext cx="5274692" cy="532896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marL="44450" algn="ctr">
              <a:buClr>
                <a:srgbClr val="F57913"/>
              </a:buClr>
            </a:pPr>
            <a:r>
              <a:rPr lang="ru-RU" altLang="ja-JP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Получение разрешительных документов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5BA00BA-C279-45C5-A45E-9C0830334D35}"/>
              </a:ext>
            </a:extLst>
          </p:cNvPr>
          <p:cNvSpPr/>
          <p:nvPr/>
        </p:nvSpPr>
        <p:spPr>
          <a:xfrm>
            <a:off x="1526229" y="2593738"/>
            <a:ext cx="1178199" cy="69371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5350">
              <a:tabLst>
                <a:tab pos="800100" algn="dec"/>
              </a:tabLst>
            </a:pPr>
            <a:r>
              <a:rPr lang="ru-RU" sz="1800" b="1" dirty="0">
                <a:solidFill>
                  <a:srgbClr val="FFFFFF"/>
                </a:solidFill>
                <a:latin typeface="Roboto Light" panose="020B0604020202020204" charset="0"/>
                <a:ea typeface="Roboto Light" panose="020B0604020202020204" charset="0"/>
                <a:cs typeface="Tahoma" pitchFamily="34" charset="0"/>
              </a:rPr>
              <a:t>2013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96F6EEC-F8D4-4876-BDEB-B1D6241142BD}"/>
              </a:ext>
            </a:extLst>
          </p:cNvPr>
          <p:cNvSpPr/>
          <p:nvPr/>
        </p:nvSpPr>
        <p:spPr>
          <a:xfrm>
            <a:off x="1514356" y="3493549"/>
            <a:ext cx="1154451" cy="69371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5350">
              <a:tabLst>
                <a:tab pos="800100" algn="dec"/>
              </a:tabLst>
            </a:pPr>
            <a:r>
              <a:rPr lang="ru-RU" sz="1800" b="1" dirty="0">
                <a:solidFill>
                  <a:srgbClr val="FFFFFF"/>
                </a:solidFill>
                <a:latin typeface="Roboto Light" panose="020B0604020202020204" charset="0"/>
                <a:ea typeface="Roboto Light" panose="020B0604020202020204" charset="0"/>
                <a:cs typeface="Tahoma" pitchFamily="34" charset="0"/>
              </a:rPr>
              <a:t>2015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B71033B-EADE-4F79-BF63-6ACED033D45D}"/>
              </a:ext>
            </a:extLst>
          </p:cNvPr>
          <p:cNvSpPr/>
          <p:nvPr/>
        </p:nvSpPr>
        <p:spPr>
          <a:xfrm>
            <a:off x="1514355" y="4396474"/>
            <a:ext cx="1154451" cy="69371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5350">
              <a:tabLst>
                <a:tab pos="800100" algn="dec"/>
              </a:tabLst>
            </a:pPr>
            <a:r>
              <a:rPr lang="ru-RU" sz="1800" b="1" dirty="0">
                <a:solidFill>
                  <a:srgbClr val="FFFFFF"/>
                </a:solidFill>
                <a:latin typeface="Roboto Light" panose="020B0604020202020204" charset="0"/>
                <a:ea typeface="Roboto Light" panose="020B0604020202020204" charset="0"/>
                <a:cs typeface="Tahoma" pitchFamily="34" charset="0"/>
              </a:rPr>
              <a:t>2015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ECBF17CC-B40B-4D34-8037-2EE0FAFF7B8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81628" y="5363527"/>
            <a:ext cx="6453488" cy="640318"/>
          </a:xfrm>
          <a:prstGeom prst="rect">
            <a:avLst/>
          </a:prstGeom>
          <a:noFill/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marL="44450" algn="ctr">
              <a:buClr>
                <a:srgbClr val="F57913"/>
              </a:buClr>
            </a:pP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Гигиеническая оценка применения в открытых сетях ГВС</a:t>
            </a:r>
            <a:endParaRPr lang="ru-RU" altLang="ja-JP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CB51D-4CEE-2F47-5521-0D6C2CF2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276226"/>
            <a:ext cx="10185769" cy="733867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</a:b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"/>
              </a:rPr>
              <a:t>Разработка аминосодержащего реагента </a:t>
            </a:r>
            <a:b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"/>
              </a:rPr>
            </a:b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"/>
              </a:rPr>
              <a:t>ВТИАМИН КР-33  удостоена первой премии </a:t>
            </a: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F430E5-C0DB-EDA3-25FB-B29398B4B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424" y="1467293"/>
            <a:ext cx="4614530" cy="57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10030675" y="6921800"/>
            <a:ext cx="391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ru-RU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2181DCF9-D3C3-445F-B390-27B3C41DC2EB}"/>
              </a:ext>
            </a:extLst>
          </p:cNvPr>
          <p:cNvSpPr txBox="1">
            <a:spLocks/>
          </p:cNvSpPr>
          <p:nvPr/>
        </p:nvSpPr>
        <p:spPr>
          <a:xfrm>
            <a:off x="637953" y="187326"/>
            <a:ext cx="9392722" cy="59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ru-RU" sz="2400" b="1" kern="1200" cap="all" dirty="0">
                <a:ln w="3175" cmpd="sng">
                  <a:noFill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Область применения реагентов ВТИАМИН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/>
              <a:sym typeface="Roboto"/>
            </a:endParaRPr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673D3635-E1F7-4E0E-880D-68C9DFAB5592}"/>
              </a:ext>
            </a:extLst>
          </p:cNvPr>
          <p:cNvSpPr txBox="1">
            <a:spLocks/>
          </p:cNvSpPr>
          <p:nvPr/>
        </p:nvSpPr>
        <p:spPr>
          <a:xfrm>
            <a:off x="364405" y="948821"/>
            <a:ext cx="9963000" cy="63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Энергоблоки ПГУ различной мощности и компоновки;</a:t>
            </a:r>
          </a:p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Барабанные котлы (с давлением 0,4-15,5 МПа и температурой до 600 °С);</a:t>
            </a:r>
          </a:p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Проведение предпусковых и послемонтажных очисток оборудования</a:t>
            </a:r>
          </a:p>
          <a:p>
            <a:pPr marL="152404" indent="0" algn="just">
              <a:buClr>
                <a:srgbClr val="7030A0"/>
              </a:buClr>
              <a:buSzPts val="1200"/>
            </a:pPr>
            <a:endParaRPr lang="ru-RU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Проведение консервации и пассивации поверхностей нагрева тепломеханического оборудования</a:t>
            </a:r>
          </a:p>
          <a:p>
            <a:pPr marL="152404" indent="0" algn="just">
              <a:buClr>
                <a:srgbClr val="7030A0"/>
              </a:buClr>
              <a:buSzPts val="1200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Medium"/>
            </a:endParaRPr>
          </a:p>
          <a:p>
            <a:pPr marL="152404" indent="0"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400" b="1" kern="1200" cap="all" dirty="0">
                <a:ln w="3175" cmpd="sng">
                  <a:noFill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Medium"/>
              </a:rPr>
              <a:t>Разрешительная документация на реагенты ВТИАМИН</a:t>
            </a:r>
          </a:p>
          <a:p>
            <a:pPr marL="152404" indent="0" algn="just">
              <a:buClr>
                <a:srgbClr val="7030A0"/>
              </a:buClr>
              <a:buSzPts val="1200"/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Roboto Light"/>
            </a:endParaRPr>
          </a:p>
          <a:p>
            <a:pPr indent="-304796" algn="just"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Roboto Light"/>
              </a:rPr>
              <a:t>Реагенты ВТИАМИН сопровождаются полным пакетом разрешительной документации: СГР, Паспорт безопасности и сертификат качества</a:t>
            </a:r>
          </a:p>
          <a:p>
            <a:pPr indent="-304796" algn="just">
              <a:lnSpc>
                <a:spcPct val="114000"/>
              </a:lnSpc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  <a:sym typeface="Roboto Light"/>
            </a:endParaRPr>
          </a:p>
          <a:p>
            <a:pPr indent="-304796" algn="just">
              <a:lnSpc>
                <a:spcPct val="114000"/>
              </a:lnSpc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  <a:sym typeface="Roboto Light"/>
            </a:endParaRPr>
          </a:p>
          <a:p>
            <a:pPr indent="-304796" algn="just">
              <a:lnSpc>
                <a:spcPct val="114000"/>
              </a:lnSpc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  <a:sym typeface="Roboto Light"/>
            </a:endParaRPr>
          </a:p>
          <a:p>
            <a:pPr indent="-304796" algn="just">
              <a:lnSpc>
                <a:spcPct val="114000"/>
              </a:lnSpc>
              <a:buClr>
                <a:srgbClr val="7030A0"/>
              </a:buClr>
              <a:buSzPts val="1200"/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59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FE7D78-8BA8-D6CA-3DA8-53008952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90" y="84229"/>
            <a:ext cx="9691885" cy="945550"/>
          </a:xfrm>
        </p:spPr>
        <p:txBody>
          <a:bodyPr>
            <a:noAutofit/>
          </a:bodyPr>
          <a:lstStyle/>
          <a:p>
            <a:pPr marL="0" marR="0" lvl="0" indent="0" algn="just" defTabSz="457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0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Применение реагентов ВТИАМИН регламентируется в соответствии с нормативно-техническими документами: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0CAE921-C6C8-8A0F-D3A6-A194800E9867}"/>
              </a:ext>
            </a:extLst>
          </p:cNvPr>
          <p:cNvSpPr txBox="1">
            <a:spLocks/>
          </p:cNvSpPr>
          <p:nvPr/>
        </p:nvSpPr>
        <p:spPr>
          <a:xfrm>
            <a:off x="699890" y="2626325"/>
            <a:ext cx="9082285" cy="945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14982" indent="-314982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20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8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22925" indent="-314982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6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700904" indent="-188989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04876" indent="-188989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spcAft>
                <a:spcPts val="661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3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16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89275-2E36-C46C-D589-E2439F965F11}"/>
              </a:ext>
            </a:extLst>
          </p:cNvPr>
          <p:cNvSpPr txBox="1"/>
          <p:nvPr/>
        </p:nvSpPr>
        <p:spPr>
          <a:xfrm>
            <a:off x="499963" y="1110624"/>
            <a:ext cx="969188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СТО 70238424.27.100.013-2009. Водоподготовительные установки и водно-химический режим ТЭС. Условия создания. Нормы и требования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СТО 00129840.34.37.010-2017 Проведение очистки, консервации и ведению водно-химического режима на основе аминосодержащего реагента  марки «ВТИАМИН КР-33»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Контроль содержания пленкообразующих аминов ведется на основании аттестованной методики, разработанной ООО «ВОДНЫЕ ТЕХНОЛОГИИ: </a:t>
            </a:r>
            <a:br>
              <a:rPr lang="ru-RU" sz="18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ФР.1.31.2023.46120 Методика измерений массовой концентрации барьерных веществ аминной природы в производственных водах энергообъектов фотометрическим методом при применении реагентов торговой марки «ВТИАМИН»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lang="ru-RU" sz="1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Разработан и утвержден ТК-16 при Минэнерго РФ:</a:t>
            </a:r>
          </a:p>
          <a:p>
            <a:pPr marL="265113"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ГОСТ «Тепловые электрические станции .Теплоэнергетическое оборудование. Водно-химический режим, очистка и консервация на основе аминосодержащих реагентов марки ВТИАМИН. Нормы и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58205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  <p:tag name="CIRCLEGROUP" val="true"/>
  <p:tag name="LEGALDAYONE" val="True"/>
  <p:tag name="PITCHBOOKPALETTE" val="3.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17079</TotalTime>
  <Words>1023</Words>
  <Application>Microsoft Office PowerPoint</Application>
  <PresentationFormat>Произвольный</PresentationFormat>
  <Paragraphs>162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Roboto</vt:lpstr>
      <vt:lpstr>Verdana</vt:lpstr>
      <vt:lpstr>Wingdings</vt:lpstr>
      <vt:lpstr>Wingdings 3</vt:lpstr>
      <vt:lpstr>Arial</vt:lpstr>
      <vt:lpstr>Roboto Medium</vt:lpstr>
      <vt:lpstr>Roboto Light</vt:lpstr>
      <vt:lpstr>Century Gothic</vt:lpstr>
      <vt:lpstr>Times New Roman</vt:lpstr>
      <vt:lpstr>Simple Light</vt:lpstr>
      <vt:lpstr>Сектор</vt:lpstr>
      <vt:lpstr>Реагенты нового поколения марки ВТИАМИН для ведения аминного водно-химического режима</vt:lpstr>
      <vt:lpstr>Области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 Разработка аминосодержащего реагента  ВТИАМИН КР-33  удостоена первой премии </vt:lpstr>
      <vt:lpstr>Презентация PowerPoint</vt:lpstr>
      <vt:lpstr>Презентация PowerPoint</vt:lpstr>
      <vt:lpstr>Презентация PowerPoint</vt:lpstr>
      <vt:lpstr>Оптимизация ВХР. Пример экономического эффекта.</vt:lpstr>
      <vt:lpstr>Презентация PowerPoint</vt:lpstr>
      <vt:lpstr>Презентация PowerPoint</vt:lpstr>
      <vt:lpstr>Электропроводность Н-катионированной пробы контуров НД и ВД энергоблока ПГУ-450 </vt:lpstr>
      <vt:lpstr>Сравнение количества реагентов для ведения водно-химического режима  энергоблока ПГУ-450 </vt:lpstr>
      <vt:lpstr>Презентация PowerPoint</vt:lpstr>
      <vt:lpstr>Презентация PowerPoint</vt:lpstr>
      <vt:lpstr>Сравнение количества реагентов для ведения водно-химического режима паросиловых энергоблоков ГРЭС </vt:lpstr>
      <vt:lpstr>Опыт применения реагентов ВТИАМИН на промышленных предприятиях  Особенностями работы на промышленных предприятиях является сложная технологическая схема, энерготехнологические и котлы-утилизаторы различного давления.   Оборудование, входящее в технологическую схему, изготовлено из различных металлов. углеродистые и нержавеющие стали.   Проблемы ВХР, приводят к повреждениям трубопроводов и заносу проточной части высокооборотной приводной турбины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Анастасия Кирилина</cp:lastModifiedBy>
  <cp:revision>199</cp:revision>
  <cp:lastPrinted>2024-05-17T10:14:52Z</cp:lastPrinted>
  <dcterms:modified xsi:type="dcterms:W3CDTF">2024-05-22T13:16:58Z</dcterms:modified>
</cp:coreProperties>
</file>